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60" r:id="rId6"/>
    <p:sldId id="261" r:id="rId7"/>
    <p:sldId id="262" r:id="rId8"/>
    <p:sldId id="276" r:id="rId9"/>
    <p:sldId id="287" r:id="rId10"/>
    <p:sldId id="263" r:id="rId11"/>
    <p:sldId id="268" r:id="rId12"/>
    <p:sldId id="269" r:id="rId13"/>
    <p:sldId id="272" r:id="rId14"/>
    <p:sldId id="281" r:id="rId15"/>
    <p:sldId id="280" r:id="rId16"/>
    <p:sldId id="273" r:id="rId17"/>
    <p:sldId id="286" r:id="rId18"/>
    <p:sldId id="270" r:id="rId19"/>
    <p:sldId id="282" r:id="rId20"/>
    <p:sldId id="264" r:id="rId21"/>
    <p:sldId id="278" r:id="rId22"/>
    <p:sldId id="265" r:id="rId23"/>
    <p:sldId id="271" r:id="rId24"/>
    <p:sldId id="283" r:id="rId25"/>
    <p:sldId id="284" r:id="rId26"/>
    <p:sldId id="285" r:id="rId27"/>
    <p:sldId id="27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1117-564D-432C-90B4-51A545077E5F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74CAE-BB1C-4A6F-A0A2-ED7B3F10EE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EC4D7-1317-4D2F-B3BD-6BA290E471CC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E70A-D58C-4234-BC01-5C6029E36B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2DCB-ABA9-49C6-95D2-3C6C1A0F9AF3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4636-07D5-4BF9-9B9E-E50B1A8D3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13F3-4C57-4726-A484-C675AFE09B23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30AD-9E35-4697-A63B-80E38DBBBF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43AA-08FD-47B8-8203-45CDCB277DEE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9CC8-74E2-4C47-9AA0-0D6DFCE68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A315-4716-4E8B-A6CC-99F57139730D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4DEF-B3D9-43E3-B7F4-0D02B2A4C1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B1F36-7DE2-456D-A8FB-1CFF102291AE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D708-33ED-4632-A7CC-9281C08510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3319-9CEF-4D19-A3EC-08FBB5E4BAD1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A3D6-0F37-4393-B6FA-6602FBFA02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FD7E-C58D-4076-A6E2-F3A259A1C03A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3AC3-7A0F-4B4D-9637-D62ADF795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8C273-5CE0-4DEC-BE50-E53845ECCDB5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4AD9-A32A-4843-97AF-050E930BF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3BEA-53DB-4499-B84A-8D1B216E47AD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4A4C-4838-49D0-B517-C99DEACF3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5F69FE-5D0C-49B6-8F36-0F23B68085D5}" type="datetimeFigureOut">
              <a:rPr lang="en-GB"/>
              <a:pPr>
                <a:defRPr/>
              </a:pPr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C263AE-2FDC-482A-A0D9-1DF36D76E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jolly+phonics&amp;source=images&amp;cd=&amp;cad=rja&amp;docid=26gNc1aCEGmRMM&amp;tbnid=NmZIC-ZO1HZNVM:&amp;ved=0CAUQjRw&amp;url=http://www.hay.powys.sch.uk/pages/viewPage.html?page=8423&amp;ei=j8KcUs3XD4TxhQfXkIHwDQ&amp;psig=AFQjCNEtaXweMAyVHA2jwHFkGizHhS39tw&amp;ust=138609152281526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CI2mu7URB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phase+3+phonics&amp;source=images&amp;cd=&amp;cad=rja&amp;docid=QUdhn3B4MKlhCM&amp;tbnid=7LFCmbPKIOg8CM:&amp;ved=0CAUQjRw&amp;url=http://www.communication4all.co.uk/http/phonicsweb.htm&amp;ei=6sKcUunjF8PwhQfY3oHYBQ&amp;psig=AFQjCNEbAX2RGadPPN1Kr2B6dMpm0X30JA&amp;ust=13860916215204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.uk/url?sa=i&amp;rct=j&amp;q=phase+3+tricky+words&amp;source=images&amp;cd=&amp;cad=rja&amp;docid=f24mrRjGpk_mSM&amp;tbnid=Bd6Xc0n-yUQTFM:&amp;ved=0CAUQjRw&amp;url=http://www.primaryteachingtools.co.uk/phase_3&amp;ei=ucOcUpj6MYOQhQf5xoG4Cw&amp;psig=AFQjCNGzJRkd7ui2kOLA_NA5Wh0sXeyrpg&amp;ust=138609180646926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0_6bMs7nKAhVJhhoKHStbCxIQjRwIBw&amp;url=http://www.clipartsheep.com/mom-and-little-boy-clipart/dT1hSFIwY0RvdkwzZDNkeTVqYkdsd1lYSjBaM1ZwWkdVdVkyOXRMMTl1WVcxbFpGOWpiR2x3WVhKMFgybHRZV2RsY3k4d05URXhMVEE0TURrdE1qa3hPUzAxTVRReFgweHBkSFJzWlY5Q2IzbGZTMmx6YzJsdVoxOUlhWE5mVFc5MGFHVnlYMk5zYVhCaGNuUmZhVzFoWjJVdWFuQm58dz0zNTB8aD0zMjN8dD1wbmd8/&amp;bvm=bv.112064104,d.d24&amp;psig=AFQjCNHjddOQNt2mAuCR1zaznBZJDkUuqg&amp;ust=14534140805658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primoclipart.com/files/preview/big/1039/Mother%20Reading%20Story%20To%20Son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question+mark&amp;source=images&amp;cd=&amp;cad=rja&amp;docid=8Y48EUl_aUnsqM&amp;tbnid=YYfg_RPwQBzTlM:&amp;ved=0CAUQjRw&amp;url=http://www.hdwallpapersinn.com/question-mark-pictures.html&amp;ei=tcmcUvmfG8LRhAek1oGgBg&amp;psig=AFQjCNHBqKDnUoSxYD9s89o9Kabp8Mz59w&amp;ust=138609336060019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reading&amp;source=images&amp;cd=&amp;cad=rja&amp;docid=fs7vrYbCmTuPmM&amp;tbnid=isTLTJFnKlv7tM:&amp;ved=&amp;url=http://rabett.blogspot.com/2009_04_01_archive.html&amp;ei=P7-cUs22OqPH7Aav4YDwBQ&amp;psig=AFQjCNG043Cp6KUty9gcFw2a9v4o6mzcsg&amp;ust=13860906881902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reading&amp;source=images&amp;cd=&amp;cad=rja&amp;docid=ctSI6vYEUV1cZM&amp;tbnid=dsrRkFvqDjHzgM:&amp;ved=0CAUQjRw&amp;url=http://www.stnicolasprimaryschool.co.uk/page/?pid=269&amp;ei=m7-cUuHxGsewhAeU_YCIAg&amp;psig=AFQjCNG043Cp6KUty9gcFw2a9v4o6mzcsg&amp;ust=138609068819023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https://encrypted-tbn2.gstatic.com/images?q=tbn:ANd9GcQIQLLcCs7NQ-PeUY_GgciSIt2yjtlIE1-jiOWEtbGiZ-Ymqwxw" TargetMode="External"/><Relationship Id="rId2" Type="http://schemas.openxmlformats.org/officeDocument/2006/relationships/hyperlink" Target="https://www.google.co.uk/imgres?imgurl=https://s-media-cache-ak0.pinimg.com/736x/7c/76/15/7c7615529299fa06e90f3488c422c2df.jpg&amp;imgrefurl=https://www.pinterest.com/pin/211317407485493612/&amp;h=320&amp;w=480&amp;tbnid=KRsJrVw2lBbplM:&amp;docid=84R6BycX4f1OaM&amp;ei=3wOgVtLaEIafU4WZvcAI&amp;tbm=isch&amp;ved=0ahUKEwiSxtaYsrnKAhWGzxQKHYVMD4gQMwhDKBIwE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oogle.co.uk/url?sa=i&amp;rct=j&amp;q=&amp;esrc=s&amp;source=images&amp;cd=&amp;cad=rja&amp;uact=8&amp;ved=&amp;url=https://www.lancsngfl.ac.uk/curriculum/early_years/download/841/2EYFSProfile_exemp_ELGs6_10/ELG10-Writing.pdf?s%3D!B121cf29d70ec8a3d54a33343010cc2&amp;bvm=bv.112064104,d.d24&amp;psig=AFQjCNGgbGoww1sZY2C_nk9e5gjA27V7Cw&amp;ust=1453413875738498" TargetMode="External"/><Relationship Id="rId4" Type="http://schemas.openxmlformats.org/officeDocument/2006/relationships/image" Target="https://encrypted-tbn1.gstatic.com/images?q=tbn:ANd9GcSRkDogo7gDeMc4GeZqeolRzEpbIaJS7ztzFVCaW-GmdIWUAAZ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http://www.cliparthut.com/clip-arts/50/listening-ears-clip-art-50464.jpg" TargetMode="External"/><Relationship Id="rId2" Type="http://schemas.openxmlformats.org/officeDocument/2006/relationships/hyperlink" Target="http://www.google.co.uk/url?sa=i&amp;rct=j&amp;q=phase+1+phonics&amp;source=images&amp;cd=&amp;cad=rja&amp;docid=MO2vSCkw7NZbQM&amp;tbnid=HUVzCxVsnTLnEM:&amp;ved=0CAUQjRw&amp;url=http://www.jameshofton.co.uk/projects/phase1phonics.html&amp;ei=ecGcUqWcK9OUhQfU0ICICQ&amp;psig=AFQjCNGZb9An2hVaxGsm0kPfxRac0ZE-qg&amp;ust=13860912274658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.uk/url?sa=i&amp;rct=j&amp;q=&amp;esrc=s&amp;source=images&amp;cd=&amp;cad=rja&amp;uact=8&amp;ved=0ahUKEwigk-WMtLnKAhVEVxoKHTFCCy8QjRwIBw&amp;url=http://www.cliparthut.com/disney-pluto-ears-clipart.html&amp;bvm=bv.112064104,d.d24&amp;psig=AFQjCNHlmpSY88AoqpGCx28nUYATMUNn-A&amp;ust=1453414230620713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0_6bMs7nKAhVJhhoKHStbCxIQjRwIBw&amp;url=http://www.clipartsheep.com/mom-and-little-boy-clipart/dT1hSFIwY0RvdkwzZDNkeTVqYkdsd1lYSjBaM1ZwWkdVdVkyOXRMMTl1WVcxbFpGOWpiR2x3WVhKMFgybHRZV2RsY3k4d05URXhMVEE0TURrdE1qa3hPUzAxTVRReFgweHBkSFJzWlY5Q2IzbGZTMmx6YzJsdVoxOUlhWE5mVFc5MGFHVnlYMk5zYVhCaGNuUmZhVzFoWjJVdWFuQm58dz0zNTB8aD0zMjN8dD1wbmd8/&amp;bvm=bv.112064104,d.d24&amp;psig=AFQjCNHjddOQNt2mAuCR1zaznBZJDkUuqg&amp;ust=14534140805658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primoclipart.com/files/preview/big/1039/Mother%20Reading%20Story%20To%20Son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08257" y="1124744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to Read and Write in Reception Class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4213" y="4724400"/>
            <a:ext cx="74596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Parents/Carers Workshop</a:t>
            </a:r>
          </a:p>
          <a:p>
            <a:pPr algn="ctr"/>
            <a:r>
              <a:rPr lang="en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19</a:t>
            </a:r>
            <a:r>
              <a:rPr lang="en-GB" sz="3600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October 2021</a:t>
            </a:r>
            <a:endParaRPr lang="en-GB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12469"/>
            <a:ext cx="2088232" cy="2111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Phase 2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GB" sz="3000" dirty="0" smtClean="0"/>
              <a:t>Children learn initial sounds all taught with an action/story/song</a:t>
            </a:r>
          </a:p>
          <a:p>
            <a:r>
              <a:rPr lang="en-GB" sz="3000" b="1" dirty="0" smtClean="0"/>
              <a:t>SOUNDS </a:t>
            </a:r>
            <a:r>
              <a:rPr lang="en-GB" sz="3000" dirty="0" smtClean="0"/>
              <a:t>(not letter names!) </a:t>
            </a:r>
            <a:endParaRPr lang="en-GB" sz="3000" b="1" dirty="0" smtClean="0"/>
          </a:p>
          <a:p>
            <a:r>
              <a:rPr lang="en-GB" sz="3000" dirty="0" smtClean="0"/>
              <a:t>Children are introduced to 6 </a:t>
            </a:r>
            <a:r>
              <a:rPr lang="en-GB" sz="3000" b="1" dirty="0" smtClean="0"/>
              <a:t>tricky words </a:t>
            </a:r>
            <a:r>
              <a:rPr lang="en-GB" sz="3000" dirty="0" smtClean="0"/>
              <a:t>– cannot be sounded out. Just learn!</a:t>
            </a:r>
          </a:p>
          <a:p>
            <a:r>
              <a:rPr lang="en-GB" sz="3000" dirty="0" smtClean="0"/>
              <a:t>Taught to blend for reading (push sounds together) and segment for writing (break up sounds) </a:t>
            </a:r>
          </a:p>
          <a:p>
            <a:r>
              <a:rPr lang="en-GB" sz="3000" dirty="0" smtClean="0"/>
              <a:t>Taught to form letters correctly – St John’s way! Print ready to start cursive when ready</a:t>
            </a:r>
          </a:p>
        </p:txBody>
      </p:sp>
      <p:pic>
        <p:nvPicPr>
          <p:cNvPr id="19461" name="Picture 6" descr="http://t0.gstatic.com/images?q=tbn:ANd9GcRVqa7IVFu8eKyfllJ_bbjnXFhcXl8TmtwDdOMze-tzLmTh4b_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60350"/>
            <a:ext cx="13684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No </a:t>
            </a:r>
            <a:r>
              <a:rPr lang="en-GB" b="1" dirty="0" err="1" smtClean="0"/>
              <a:t>schwar-ing</a:t>
            </a:r>
            <a:r>
              <a:rPr lang="en-GB" b="1" dirty="0" smtClean="0"/>
              <a:t>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GB" sz="12000" dirty="0" smtClean="0">
                <a:solidFill>
                  <a:srgbClr val="00B050"/>
                </a:solidFill>
              </a:rPr>
              <a:t>m</a:t>
            </a:r>
            <a:r>
              <a:rPr lang="en-GB" sz="12000" dirty="0" smtClean="0">
                <a:solidFill>
                  <a:srgbClr val="FF0000"/>
                </a:solidFill>
              </a:rPr>
              <a:t>         </a:t>
            </a:r>
            <a:r>
              <a:rPr lang="en-GB" sz="12000" dirty="0" err="1" smtClean="0">
                <a:solidFill>
                  <a:srgbClr val="FF0000"/>
                </a:solidFill>
              </a:rPr>
              <a:t>muh</a:t>
            </a:r>
            <a:r>
              <a:rPr lang="en-GB" sz="12000" dirty="0" smtClean="0">
                <a:solidFill>
                  <a:srgbClr val="FF0000"/>
                </a:solidFill>
              </a:rPr>
              <a:t>                      </a:t>
            </a:r>
            <a:r>
              <a:rPr lang="en-GB" sz="12000" dirty="0" smtClean="0">
                <a:solidFill>
                  <a:srgbClr val="00B050"/>
                </a:solidFill>
              </a:rPr>
              <a:t>c </a:t>
            </a:r>
            <a:r>
              <a:rPr lang="en-GB" sz="12000" dirty="0" smtClean="0">
                <a:solidFill>
                  <a:srgbClr val="FF0000"/>
                </a:solidFill>
              </a:rPr>
              <a:t>                  </a:t>
            </a:r>
            <a:r>
              <a:rPr lang="en-GB" sz="12000" dirty="0" err="1" smtClean="0">
                <a:solidFill>
                  <a:srgbClr val="FF0000"/>
                </a:solidFill>
              </a:rPr>
              <a:t>cuh</a:t>
            </a:r>
            <a:endParaRPr lang="en-GB" sz="12000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en-GB" sz="12000" dirty="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GB" sz="12000" dirty="0" smtClean="0">
                <a:solidFill>
                  <a:srgbClr val="7030A0"/>
                </a:solidFill>
              </a:rPr>
              <a:t>  </a:t>
            </a:r>
            <a:r>
              <a:rPr lang="en-GB" sz="12000" dirty="0" err="1" smtClean="0">
                <a:solidFill>
                  <a:srgbClr val="7030A0"/>
                </a:solidFill>
              </a:rPr>
              <a:t>wif</a:t>
            </a:r>
            <a:r>
              <a:rPr lang="en-GB" sz="12000" dirty="0" smtClean="0">
                <a:solidFill>
                  <a:srgbClr val="7030A0"/>
                </a:solidFill>
              </a:rPr>
              <a:t>      </a:t>
            </a:r>
            <a:r>
              <a:rPr lang="en-GB" sz="12000" dirty="0" err="1" smtClean="0">
                <a:solidFill>
                  <a:srgbClr val="7030A0"/>
                </a:solidFill>
              </a:rPr>
              <a:t>wiv</a:t>
            </a:r>
            <a:r>
              <a:rPr lang="en-GB" sz="12000" dirty="0" smtClean="0">
                <a:solidFill>
                  <a:srgbClr val="7030A0"/>
                </a:solidFill>
              </a:rPr>
              <a:t>       with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GB" sz="120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GB" sz="12000" dirty="0" smtClean="0"/>
              <a:t>Short and bouncy sounds!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GB" sz="12000" dirty="0" smtClean="0"/>
              <a:t>“Pure” sounds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GB" sz="12000" dirty="0">
                <a:hlinkClick r:id="rId2"/>
              </a:rPr>
              <a:t>https://</a:t>
            </a:r>
            <a:r>
              <a:rPr lang="en-GB" sz="12000" dirty="0" smtClean="0">
                <a:hlinkClick r:id="rId2"/>
              </a:rPr>
              <a:t>www.youtube.com/watch?v=UCI2mu7URBc</a:t>
            </a:r>
            <a:endParaRPr lang="en-GB" sz="120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GB" sz="12000" dirty="0" smtClean="0"/>
              <a:t> </a:t>
            </a:r>
            <a:endParaRPr lang="en-GB" sz="12000" dirty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GB" sz="5400" dirty="0" smtClean="0">
                <a:solidFill>
                  <a:srgbClr val="FF0066"/>
                </a:solidFill>
              </a:rPr>
              <a:t>Adult        Child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GB" sz="7200" dirty="0" smtClean="0"/>
              <a:t>ABC    </a:t>
            </a:r>
            <a:r>
              <a:rPr lang="en-GB" sz="7200" dirty="0" err="1" smtClean="0"/>
              <a:t>abc</a:t>
            </a:r>
            <a:endParaRPr lang="en-GB" sz="72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GB" sz="7200" dirty="0" smtClean="0"/>
              <a:t>C-A-T       </a:t>
            </a:r>
            <a:r>
              <a:rPr lang="en-GB" sz="7200" dirty="0" err="1" smtClean="0"/>
              <a:t>c-a-t</a:t>
            </a:r>
            <a:endParaRPr lang="en-GB" sz="72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GB" sz="43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GB" sz="4300" dirty="0" smtClean="0"/>
              <a:t>The name is _____ the sound is___ 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GB" sz="4300" dirty="0" smtClean="0">
                <a:solidFill>
                  <a:srgbClr val="FF0066"/>
                </a:solidFill>
              </a:rPr>
              <a:t>SOUND NOT LETTER!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GB" sz="4300" dirty="0" smtClean="0">
                <a:solidFill>
                  <a:srgbClr val="FFFF00"/>
                </a:solidFill>
              </a:rPr>
              <a:t>Knowing the alphabet is not important at all in Reception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71926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9800" b="1" dirty="0" smtClean="0"/>
              <a:t>Phoneme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unit of sound</a:t>
            </a:r>
            <a:br>
              <a:rPr lang="en-GB" sz="4000" dirty="0" smtClean="0"/>
            </a:br>
            <a:r>
              <a:rPr lang="en-GB" sz="4000" dirty="0" smtClean="0"/>
              <a:t>what you hear/say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263" t="24788" r="83075" b="54202"/>
          <a:stretch/>
        </p:blipFill>
        <p:spPr>
          <a:xfrm>
            <a:off x="323528" y="2981680"/>
            <a:ext cx="2016224" cy="274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71926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9800" b="1" dirty="0" smtClean="0"/>
              <a:t>Grapheme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letter shape</a:t>
            </a:r>
            <a:br>
              <a:rPr lang="en-GB" sz="4000" dirty="0" smtClean="0"/>
            </a:br>
            <a:r>
              <a:rPr lang="en-GB" sz="4000" dirty="0" smtClean="0"/>
              <a:t>what you write/see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138" t="47199" r="58662" b="30390"/>
          <a:stretch/>
        </p:blipFill>
        <p:spPr>
          <a:xfrm rot="20713592">
            <a:off x="5451189" y="4598864"/>
            <a:ext cx="316835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71926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9800" b="1" dirty="0" smtClean="0"/>
              <a:t>Segmenting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Breaking the word up into units of sound</a:t>
            </a:r>
            <a:br>
              <a:rPr lang="en-GB" sz="4000" dirty="0" smtClean="0"/>
            </a:br>
            <a:r>
              <a:rPr lang="en-GB" sz="4000" dirty="0" smtClean="0"/>
              <a:t>(not letters, groups of sound)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>
                <a:solidFill>
                  <a:srgbClr val="7030A0"/>
                </a:solidFill>
              </a:rPr>
              <a:t>Sounding out</a:t>
            </a:r>
            <a:br>
              <a:rPr lang="en-GB" sz="4000" dirty="0" smtClean="0">
                <a:solidFill>
                  <a:srgbClr val="7030A0"/>
                </a:solidFill>
              </a:rPr>
            </a:br>
            <a:r>
              <a:rPr lang="en-GB" sz="4000" dirty="0">
                <a:solidFill>
                  <a:srgbClr val="7030A0"/>
                </a:solidFill>
              </a:rPr>
              <a:t/>
            </a:r>
            <a:br>
              <a:rPr lang="en-GB" sz="4000" dirty="0">
                <a:solidFill>
                  <a:srgbClr val="7030A0"/>
                </a:solidFill>
              </a:rPr>
            </a:br>
            <a:r>
              <a:rPr lang="en-GB" sz="4000" dirty="0" smtClean="0"/>
              <a:t>For writing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31274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b="1" dirty="0" smtClean="0"/>
              <a:t>Blending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dirty="0" smtClean="0"/>
              <a:t>Push the unit of sounds back together SMOOTHLY for reading</a:t>
            </a:r>
          </a:p>
          <a:p>
            <a:pPr marL="0" indent="0" algn="ctr">
              <a:buFont typeface="Arial" charset="0"/>
              <a:buNone/>
            </a:pPr>
            <a:endParaRPr lang="en-GB" dirty="0" smtClean="0"/>
          </a:p>
          <a:p>
            <a:pPr marL="0" indent="0" algn="ctr">
              <a:buFont typeface="Arial" charset="0"/>
              <a:buNone/>
            </a:pPr>
            <a:r>
              <a:rPr lang="en-GB" dirty="0" smtClean="0"/>
              <a:t>Sounds need to be blended smoothly and clearly so words are read correctly with sounds in order</a:t>
            </a:r>
          </a:p>
          <a:p>
            <a:pPr marL="0" indent="0" algn="ctr">
              <a:buFont typeface="Arial" charset="0"/>
              <a:buNone/>
            </a:pPr>
            <a:endParaRPr lang="en-GB" dirty="0" smtClean="0"/>
          </a:p>
          <a:p>
            <a:pPr marL="0" indent="0" algn="ctr">
              <a:buFont typeface="Arial" charset="0"/>
              <a:buNone/>
            </a:pPr>
            <a:r>
              <a:rPr lang="en-GB" dirty="0" smtClean="0">
                <a:solidFill>
                  <a:srgbClr val="7030A0"/>
                </a:solidFill>
              </a:rPr>
              <a:t>Speed blending  - doing this quickly without any gaps between the sounds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b="1" dirty="0" smtClean="0"/>
              <a:t>Reading finger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Tracking</a:t>
            </a:r>
            <a:r>
              <a:rPr lang="en-US" dirty="0" smtClean="0"/>
              <a:t> the letters/words/text</a:t>
            </a:r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r>
              <a:rPr lang="en-US" b="1" dirty="0" smtClean="0"/>
              <a:t>Child</a:t>
            </a:r>
            <a:r>
              <a:rPr lang="en-US" dirty="0" smtClean="0"/>
              <a:t> must hold the book and be tracking – don’t do it for them</a:t>
            </a:r>
          </a:p>
          <a:p>
            <a:r>
              <a:rPr lang="en-US" dirty="0" smtClean="0"/>
              <a:t>Hand-over-hand to support accurate tracking (not adult using their finger)</a:t>
            </a:r>
          </a:p>
          <a:p>
            <a:r>
              <a:rPr lang="en-US" b="1" dirty="0" smtClean="0"/>
              <a:t>Rereading</a:t>
            </a:r>
            <a:r>
              <a:rPr lang="en-US" dirty="0" smtClean="0"/>
              <a:t> once sounded out – go back to the beginning</a:t>
            </a:r>
          </a:p>
          <a:p>
            <a:pPr marL="0" indent="0" algn="ctr">
              <a:buFont typeface="Arial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30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b="1" dirty="0" smtClean="0"/>
              <a:t>Tricky words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18318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mtClean="0"/>
              <a:t>CANNOT be sounded out</a:t>
            </a:r>
          </a:p>
          <a:p>
            <a:pPr marL="0" indent="0" algn="ctr">
              <a:buFont typeface="Arial" charset="0"/>
              <a:buNone/>
            </a:pPr>
            <a:r>
              <a:rPr lang="en-GB" smtClean="0"/>
              <a:t>Breaks the rules of phonics!</a:t>
            </a:r>
          </a:p>
          <a:p>
            <a:pPr marL="0" indent="0" algn="ctr">
              <a:buFont typeface="Arial" charset="0"/>
              <a:buNone/>
            </a:pPr>
            <a:r>
              <a:rPr lang="en-GB" sz="6000" smtClean="0">
                <a:solidFill>
                  <a:srgbClr val="7030A0"/>
                </a:solidFill>
              </a:rPr>
              <a:t>the is not th-e</a:t>
            </a:r>
          </a:p>
          <a:p>
            <a:pPr marL="0" indent="0" algn="ctr">
              <a:buFont typeface="Arial" charset="0"/>
              <a:buNone/>
            </a:pPr>
            <a:r>
              <a:rPr lang="en-GB" sz="4400" smtClean="0">
                <a:solidFill>
                  <a:srgbClr val="7030A0"/>
                </a:solidFill>
              </a:rPr>
              <a:t>Said is not s-ai-d but is sed</a:t>
            </a:r>
          </a:p>
          <a:p>
            <a:pPr marL="0" indent="0" algn="ctr">
              <a:buFont typeface="Arial" charset="0"/>
              <a:buNone/>
            </a:pPr>
            <a:r>
              <a:rPr lang="en-GB" sz="4000" smtClean="0">
                <a:solidFill>
                  <a:srgbClr val="FF0066"/>
                </a:solidFill>
              </a:rPr>
              <a:t>“You just have to learn what it says!</a:t>
            </a:r>
            <a:r>
              <a:rPr lang="en-GB" sz="4400" smtClean="0">
                <a:solidFill>
                  <a:srgbClr val="FF0066"/>
                </a:solidFill>
              </a:rPr>
              <a:t> </a:t>
            </a:r>
            <a:r>
              <a:rPr lang="en-GB" sz="4000" smtClean="0">
                <a:solidFill>
                  <a:srgbClr val="FF0066"/>
                </a:solidFill>
              </a:rPr>
              <a:t>(sight reading)</a:t>
            </a:r>
          </a:p>
          <a:p>
            <a:pPr marL="0" indent="0" algn="ctr">
              <a:buFont typeface="Arial" charset="0"/>
              <a:buNone/>
            </a:pPr>
            <a:r>
              <a:rPr lang="en-GB" sz="1800" smtClean="0"/>
              <a:t>Tip: Taught through mnemonics – </a:t>
            </a:r>
            <a:r>
              <a:rPr lang="en-GB" sz="1800" smtClean="0">
                <a:solidFill>
                  <a:srgbClr val="FF0000"/>
                </a:solidFill>
              </a:rPr>
              <a:t>B</a:t>
            </a:r>
            <a:r>
              <a:rPr lang="en-GB" sz="1800" smtClean="0"/>
              <a:t>ig </a:t>
            </a:r>
            <a:r>
              <a:rPr lang="en-GB" sz="1800" smtClean="0">
                <a:solidFill>
                  <a:srgbClr val="FF0000"/>
                </a:solidFill>
              </a:rPr>
              <a:t>E</a:t>
            </a:r>
            <a:r>
              <a:rPr lang="en-GB" sz="1800" smtClean="0"/>
              <a:t>lephants </a:t>
            </a:r>
            <a:r>
              <a:rPr lang="en-GB" sz="1800" smtClean="0">
                <a:solidFill>
                  <a:srgbClr val="FF0000"/>
                </a:solidFill>
              </a:rPr>
              <a:t>C</a:t>
            </a:r>
            <a:r>
              <a:rPr lang="en-GB" sz="1800" smtClean="0"/>
              <a:t>an’t </a:t>
            </a:r>
            <a:r>
              <a:rPr lang="en-GB" sz="1800" smtClean="0">
                <a:solidFill>
                  <a:srgbClr val="FF0000"/>
                </a:solidFill>
              </a:rPr>
              <a:t>A</a:t>
            </a:r>
            <a:r>
              <a:rPr lang="en-GB" sz="1800" smtClean="0"/>
              <a:t>dd </a:t>
            </a:r>
            <a:r>
              <a:rPr lang="en-GB" sz="1800" smtClean="0">
                <a:solidFill>
                  <a:srgbClr val="FF0000"/>
                </a:solidFill>
              </a:rPr>
              <a:t>U</a:t>
            </a:r>
            <a:r>
              <a:rPr lang="en-GB" sz="1800" smtClean="0"/>
              <a:t>p </a:t>
            </a:r>
            <a:r>
              <a:rPr lang="en-GB" sz="1800" smtClean="0">
                <a:solidFill>
                  <a:srgbClr val="FF0000"/>
                </a:solidFill>
              </a:rPr>
              <a:t>S</a:t>
            </a:r>
            <a:r>
              <a:rPr lang="en-GB" sz="1800" smtClean="0"/>
              <a:t>ums </a:t>
            </a:r>
            <a:r>
              <a:rPr lang="en-GB" sz="1800" smtClean="0">
                <a:solidFill>
                  <a:srgbClr val="FF0000"/>
                </a:solidFill>
              </a:rPr>
              <a:t>E</a:t>
            </a:r>
            <a:r>
              <a:rPr lang="en-GB" sz="1800" smtClean="0"/>
              <a:t>asily</a:t>
            </a:r>
            <a:r>
              <a:rPr lang="en-GB" sz="390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6296" y="332656"/>
            <a:ext cx="172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</a:rPr>
              <a:t>Word box words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I help in Phase 2?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967882"/>
          </a:xfrm>
        </p:spPr>
        <p:txBody>
          <a:bodyPr/>
          <a:lstStyle/>
          <a:p>
            <a:r>
              <a:rPr lang="en-GB" sz="2800" dirty="0" smtClean="0">
                <a:solidFill>
                  <a:srgbClr val="7030A0"/>
                </a:solidFill>
              </a:rPr>
              <a:t>Reading daily at home</a:t>
            </a:r>
            <a:r>
              <a:rPr lang="en-GB" sz="2800" dirty="0" smtClean="0"/>
              <a:t> – phonics books carefully matched to their phonics ability will be sent home (changed every Monday)   </a:t>
            </a:r>
            <a:r>
              <a:rPr lang="en-GB" sz="2800" dirty="0" smtClean="0">
                <a:solidFill>
                  <a:srgbClr val="FF0000"/>
                </a:solidFill>
              </a:rPr>
              <a:t>READING FINGER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Write in Reading Record </a:t>
            </a:r>
            <a:r>
              <a:rPr lang="en-GB" sz="2800" dirty="0" smtClean="0"/>
              <a:t>every time your child is heard at home – let us know how they are getting on</a:t>
            </a:r>
          </a:p>
          <a:p>
            <a:r>
              <a:rPr lang="en-GB" sz="2800" dirty="0" smtClean="0"/>
              <a:t>Rehearse tricky words – </a:t>
            </a:r>
            <a:r>
              <a:rPr lang="en-GB" sz="2800" dirty="0" smtClean="0">
                <a:solidFill>
                  <a:srgbClr val="7030A0"/>
                </a:solidFill>
              </a:rPr>
              <a:t>Word Box words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Model sounds clearly </a:t>
            </a:r>
            <a:r>
              <a:rPr lang="en-GB" sz="2800" dirty="0" smtClean="0"/>
              <a:t>and accurately – use the internet to help you (do not </a:t>
            </a:r>
            <a:r>
              <a:rPr lang="en-GB" sz="2800" dirty="0" err="1" smtClean="0"/>
              <a:t>schwar</a:t>
            </a:r>
            <a:r>
              <a:rPr lang="en-GB" sz="2800" dirty="0" smtClean="0"/>
              <a:t>!)</a:t>
            </a:r>
          </a:p>
          <a:p>
            <a:r>
              <a:rPr lang="en-GB" sz="2800" dirty="0" smtClean="0"/>
              <a:t>Access </a:t>
            </a:r>
            <a:r>
              <a:rPr lang="en-GB" sz="2800" dirty="0" smtClean="0">
                <a:solidFill>
                  <a:srgbClr val="7030A0"/>
                </a:solidFill>
              </a:rPr>
              <a:t>online </a:t>
            </a:r>
            <a:r>
              <a:rPr lang="en-GB" sz="2800" dirty="0" err="1" smtClean="0">
                <a:solidFill>
                  <a:srgbClr val="7030A0"/>
                </a:solidFill>
              </a:rPr>
              <a:t>ebooks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smtClean="0"/>
              <a:t>through Oxford Owl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Repetition, repetition, repetition </a:t>
            </a:r>
            <a:r>
              <a:rPr lang="en-GB" sz="2800" dirty="0" smtClean="0"/>
              <a:t>– Re read books!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Little and often </a:t>
            </a:r>
            <a:r>
              <a:rPr lang="en-GB" sz="2800" dirty="0" smtClean="0"/>
              <a:t>is key!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5712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Early Years Foundation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2800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Language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Listening and Attention and Understanding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Word Reading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Comprehension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Development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Fine Motor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2" y="3645024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</a:rPr>
              <a:t>English</a:t>
            </a:r>
          </a:p>
          <a:p>
            <a:pPr algn="ctr"/>
            <a:r>
              <a:rPr lang="en-GB" sz="4400" dirty="0" smtClean="0">
                <a:solidFill>
                  <a:srgbClr val="FF0000"/>
                </a:solidFill>
              </a:rPr>
              <a:t>Literacy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Phase 3</a:t>
            </a:r>
            <a:r>
              <a:rPr lang="en-GB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196975"/>
            <a:ext cx="8229600" cy="4525963"/>
          </a:xfrm>
        </p:spPr>
        <p:txBody>
          <a:bodyPr>
            <a:normAutofit/>
          </a:bodyPr>
          <a:lstStyle/>
          <a:p>
            <a:r>
              <a:rPr lang="en-GB" smtClean="0"/>
              <a:t>Children begin to learn:</a:t>
            </a:r>
          </a:p>
          <a:p>
            <a:pPr algn="ctr">
              <a:buFont typeface="Arial" charset="0"/>
              <a:buNone/>
            </a:pPr>
            <a:r>
              <a:rPr lang="en-GB" smtClean="0"/>
              <a:t> </a:t>
            </a:r>
            <a:r>
              <a:rPr lang="en-GB" smtClean="0">
                <a:solidFill>
                  <a:srgbClr val="7030A0"/>
                </a:solidFill>
              </a:rPr>
              <a:t>digraphs – 2 letters that make 1 sound</a:t>
            </a:r>
          </a:p>
          <a:p>
            <a:pPr algn="ctr">
              <a:buFont typeface="Arial" charset="0"/>
              <a:buNone/>
            </a:pPr>
            <a:r>
              <a:rPr lang="en-GB" smtClean="0">
                <a:solidFill>
                  <a:srgbClr val="7030A0"/>
                </a:solidFill>
              </a:rPr>
              <a:t>trigraphs – 3 letters that make 1 sound</a:t>
            </a:r>
          </a:p>
          <a:p>
            <a:r>
              <a:rPr lang="en-GB" smtClean="0"/>
              <a:t>More tricky words are taught</a:t>
            </a:r>
          </a:p>
          <a:p>
            <a:r>
              <a:rPr lang="en-GB" smtClean="0"/>
              <a:t>Confidently </a:t>
            </a:r>
            <a:r>
              <a:rPr lang="en-GB" b="1" smtClean="0"/>
              <a:t>blending</a:t>
            </a:r>
            <a:r>
              <a:rPr lang="en-GB" smtClean="0"/>
              <a:t> for reading and </a:t>
            </a:r>
            <a:r>
              <a:rPr lang="en-GB" b="1" smtClean="0"/>
              <a:t>segmenting </a:t>
            </a:r>
            <a:r>
              <a:rPr lang="en-GB" smtClean="0"/>
              <a:t>for writing (beginning, middle and end sounds)</a:t>
            </a:r>
          </a:p>
        </p:txBody>
      </p:sp>
      <p:pic>
        <p:nvPicPr>
          <p:cNvPr id="20483" name="Picture 2" descr="http://t2.gstatic.com/images?q=tbn:ANd9GcTMgxWIUaRzKfiVhmx5dweorYTC6DevK3wfEb63EOKJcK5Ps6c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724400"/>
            <a:ext cx="27352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t3.gstatic.com/images?q=tbn:ANd9GcQdZGtpBypWcUN14ckaT8UeUvPMSLOri2obsUYajyeCt95qzqUx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084763"/>
            <a:ext cx="208756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How can I help in Phase 3?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800" dirty="0" smtClean="0"/>
              <a:t>Continue…..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Daily reading of school reading book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Daily practice of sounds in folder/flashcards (and return to school for updating)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Daily practice of tricky words in word box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Look for letters/digraphs/</a:t>
            </a:r>
            <a:r>
              <a:rPr lang="en-GB" sz="2800" dirty="0" err="1" smtClean="0"/>
              <a:t>trigraphs</a:t>
            </a:r>
            <a:r>
              <a:rPr lang="en-GB" sz="2800" dirty="0" smtClean="0"/>
              <a:t> and </a:t>
            </a:r>
            <a:r>
              <a:rPr lang="en-GB" sz="2800" b="1" dirty="0" smtClean="0"/>
              <a:t>talk about the sounds</a:t>
            </a:r>
            <a:r>
              <a:rPr lang="en-GB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GB" sz="2800" b="1" dirty="0" smtClean="0"/>
              <a:t>Speed blending</a:t>
            </a:r>
            <a:r>
              <a:rPr lang="en-GB" sz="2800" dirty="0" smtClean="0"/>
              <a:t> - ‘Push sounds together’ quickly when reading so more accurate and confident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Spot tricky words in books/print – accurately identify them and use when writing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READING FINGER </a:t>
            </a:r>
            <a:r>
              <a:rPr lang="en-US" sz="2800" dirty="0" smtClean="0"/>
              <a:t>and rereading sentence once sounded out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irc_mi" descr="http://www.primoclipart.com/files/preview/big/1039/Mother%20Reading%20Story%20To%20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36712"/>
            <a:ext cx="1008112" cy="9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Phase 4</a:t>
            </a:r>
            <a:r>
              <a:rPr lang="en-GB" smtClean="0"/>
              <a:t>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38150" y="1196975"/>
            <a:ext cx="8229600" cy="4525963"/>
          </a:xfrm>
        </p:spPr>
        <p:txBody>
          <a:bodyPr/>
          <a:lstStyle/>
          <a:p>
            <a:r>
              <a:rPr lang="en-GB" dirty="0" smtClean="0"/>
              <a:t>Children consolidate all the sounds learnt in phases 2 and 3 – SPEED BLENDING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Blends are taught – </a:t>
            </a:r>
            <a:r>
              <a:rPr lang="en-GB" dirty="0" err="1" smtClean="0">
                <a:solidFill>
                  <a:srgbClr val="7030A0"/>
                </a:solidFill>
              </a:rPr>
              <a:t>fl</a:t>
            </a:r>
            <a:r>
              <a:rPr lang="en-GB" dirty="0" smtClean="0">
                <a:solidFill>
                  <a:srgbClr val="7030A0"/>
                </a:solidFill>
              </a:rPr>
              <a:t>, gr, </a:t>
            </a:r>
            <a:r>
              <a:rPr lang="en-GB" dirty="0" err="1" smtClean="0">
                <a:solidFill>
                  <a:srgbClr val="7030A0"/>
                </a:solidFill>
              </a:rPr>
              <a:t>st</a:t>
            </a:r>
            <a:r>
              <a:rPr lang="en-GB" dirty="0" smtClean="0">
                <a:solidFill>
                  <a:srgbClr val="7030A0"/>
                </a:solidFill>
              </a:rPr>
              <a:t>, </a:t>
            </a:r>
            <a:r>
              <a:rPr lang="en-GB" dirty="0" err="1" smtClean="0">
                <a:solidFill>
                  <a:srgbClr val="7030A0"/>
                </a:solidFill>
              </a:rPr>
              <a:t>str</a:t>
            </a:r>
            <a:r>
              <a:rPr lang="en-GB" dirty="0" smtClean="0">
                <a:solidFill>
                  <a:srgbClr val="7030A0"/>
                </a:solidFill>
              </a:rPr>
              <a:t>, </a:t>
            </a:r>
            <a:r>
              <a:rPr lang="en-GB" dirty="0" err="1" smtClean="0">
                <a:solidFill>
                  <a:srgbClr val="7030A0"/>
                </a:solidFill>
              </a:rPr>
              <a:t>tch</a:t>
            </a:r>
            <a:r>
              <a:rPr lang="en-GB" dirty="0" smtClean="0">
                <a:solidFill>
                  <a:srgbClr val="7030A0"/>
                </a:solidFill>
              </a:rPr>
              <a:t>    </a:t>
            </a:r>
            <a:r>
              <a:rPr lang="en-GB" dirty="0" err="1" smtClean="0">
                <a:solidFill>
                  <a:srgbClr val="7030A0"/>
                </a:solidFill>
              </a:rPr>
              <a:t>etc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/>
              <a:t>More tricky words are taught</a:t>
            </a:r>
          </a:p>
        </p:txBody>
      </p:sp>
      <p:pic>
        <p:nvPicPr>
          <p:cNvPr id="21507" name="Picture 2" descr="http://t0.gstatic.com/images?q=tbn:ANd9GcRyaudeo1utPCKVZvM0ly6fQ2UJp7lYFWHFmYRuZSacvoa28B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716338"/>
            <a:ext cx="63928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Comprehension and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sz="3000" dirty="0" smtClean="0"/>
              <a:t>PHONICS SKILLS AND UNDERSTANDING BOTH IMPORTANT  -Communication and Language!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GB" sz="3000" dirty="0" smtClean="0"/>
              <a:t>Vocabulary  -reading books develops this</a:t>
            </a:r>
          </a:p>
          <a:p>
            <a:pPr>
              <a:lnSpc>
                <a:spcPct val="90000"/>
              </a:lnSpc>
            </a:pPr>
            <a:r>
              <a:rPr lang="en-GB" sz="3000" dirty="0" smtClean="0"/>
              <a:t>Ask questions about the book/pictures/story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3000" dirty="0" smtClean="0">
                <a:solidFill>
                  <a:srgbClr val="FF0000"/>
                </a:solidFill>
              </a:rPr>
              <a:t>What happened to….?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3000" dirty="0" smtClean="0">
                <a:solidFill>
                  <a:srgbClr val="FF0000"/>
                </a:solidFill>
              </a:rPr>
              <a:t>Why did the …… 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3000" dirty="0" smtClean="0">
                <a:solidFill>
                  <a:srgbClr val="FF0000"/>
                </a:solidFill>
              </a:rPr>
              <a:t>How can you tell it is winter?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3000" dirty="0" smtClean="0">
                <a:solidFill>
                  <a:srgbClr val="FF0000"/>
                </a:solidFill>
              </a:rPr>
              <a:t>Where in the book is the word that tells me the boy is sad?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3000" dirty="0" smtClean="0">
                <a:solidFill>
                  <a:srgbClr val="FF0000"/>
                </a:solidFill>
              </a:rPr>
              <a:t>Can you find me a capital letter?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3000" dirty="0" smtClean="0">
                <a:solidFill>
                  <a:srgbClr val="FF0000"/>
                </a:solidFill>
              </a:rPr>
              <a:t>Where is there an e grapheme?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3000" dirty="0" smtClean="0">
                <a:solidFill>
                  <a:srgbClr val="FF0000"/>
                </a:solidFill>
              </a:rPr>
              <a:t>Why is there a full stop there?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en-GB" sz="3000" dirty="0" smtClean="0">
              <a:solidFill>
                <a:srgbClr val="FF0000"/>
              </a:solidFill>
            </a:endParaRPr>
          </a:p>
        </p:txBody>
      </p:sp>
      <p:pic>
        <p:nvPicPr>
          <p:cNvPr id="29699" name="Picture 2" descr="http://t0.gstatic.com/images?q=tbn:ANd9GcS2KHfv3m-X94X-sayLnvPZLvFTFcHVvKPQwrYOA-L62xbkDr2Nc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4653136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Reading is not a chore!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7030A0"/>
                </a:solidFill>
              </a:rPr>
              <a:t>Every day</a:t>
            </a:r>
            <a:r>
              <a:rPr lang="en-GB" sz="3000" dirty="0">
                <a:solidFill>
                  <a:srgbClr val="7030A0"/>
                </a:solidFill>
              </a:rPr>
              <a:t> </a:t>
            </a:r>
            <a:r>
              <a:rPr lang="en-GB" sz="3000" dirty="0" smtClean="0"/>
              <a:t>– little and often</a:t>
            </a:r>
          </a:p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7030A0"/>
                </a:solidFill>
              </a:rPr>
              <a:t>Short</a:t>
            </a:r>
            <a:r>
              <a:rPr lang="en-GB" sz="3000" dirty="0" smtClean="0"/>
              <a:t> and sharp – set a timer!</a:t>
            </a:r>
          </a:p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7030A0"/>
                </a:solidFill>
              </a:rPr>
              <a:t>Positive</a:t>
            </a:r>
            <a:r>
              <a:rPr lang="en-GB" sz="3000" dirty="0" smtClean="0"/>
              <a:t> and </a:t>
            </a:r>
            <a:r>
              <a:rPr lang="en-GB" sz="3000" dirty="0" smtClean="0">
                <a:solidFill>
                  <a:srgbClr val="7030A0"/>
                </a:solidFill>
              </a:rPr>
              <a:t>encouraging</a:t>
            </a:r>
          </a:p>
          <a:p>
            <a:pPr>
              <a:lnSpc>
                <a:spcPct val="90000"/>
              </a:lnSpc>
            </a:pPr>
            <a:r>
              <a:rPr lang="en-GB" sz="3000" dirty="0" smtClean="0"/>
              <a:t>Quiet, calm </a:t>
            </a:r>
            <a:r>
              <a:rPr lang="en-GB" sz="3000" dirty="0" smtClean="0">
                <a:solidFill>
                  <a:srgbClr val="7030A0"/>
                </a:solidFill>
              </a:rPr>
              <a:t>space</a:t>
            </a:r>
          </a:p>
          <a:p>
            <a:pPr>
              <a:lnSpc>
                <a:spcPct val="90000"/>
              </a:lnSpc>
            </a:pPr>
            <a:r>
              <a:rPr lang="en-GB" sz="3000" dirty="0" smtClean="0"/>
              <a:t>‘Timetable’ it in – make sure your child knows when it will happen</a:t>
            </a:r>
          </a:p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7030A0"/>
                </a:solidFill>
              </a:rPr>
              <a:t>Enjoyable</a:t>
            </a:r>
          </a:p>
          <a:p>
            <a:pPr>
              <a:lnSpc>
                <a:spcPct val="90000"/>
              </a:lnSpc>
            </a:pPr>
            <a:endParaRPr lang="en-GB" sz="3000" dirty="0" smtClean="0">
              <a:solidFill>
                <a:srgbClr val="FF0000"/>
              </a:solidFill>
            </a:endParaRPr>
          </a:p>
        </p:txBody>
      </p:sp>
      <p:sp>
        <p:nvSpPr>
          <p:cNvPr id="4" name="AutoShape 2" descr="KEEP WARM AND SNUGGLE UP WITH A BOOK | I love books, Book club books,  Enough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112" t="30390" r="6688" b="26189"/>
          <a:stretch/>
        </p:blipFill>
        <p:spPr>
          <a:xfrm>
            <a:off x="6588718" y="4437112"/>
            <a:ext cx="1751114" cy="1696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888" t="51401" r="60237" b="26189"/>
          <a:stretch/>
        </p:blipFill>
        <p:spPr>
          <a:xfrm>
            <a:off x="7236296" y="1626620"/>
            <a:ext cx="720080" cy="11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Resources for you to use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FF0000"/>
                </a:solidFill>
              </a:rPr>
              <a:t>Book bag – </a:t>
            </a:r>
            <a:r>
              <a:rPr lang="en-GB" sz="3000" dirty="0" smtClean="0"/>
              <a:t>Share Book, Phonics reading book</a:t>
            </a:r>
          </a:p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FF0000"/>
                </a:solidFill>
              </a:rPr>
              <a:t>Word box – </a:t>
            </a:r>
            <a:r>
              <a:rPr lang="en-GB" sz="3000" dirty="0" smtClean="0"/>
              <a:t>Updated once taught in school and rehearsed at home (reading first then writing)</a:t>
            </a:r>
          </a:p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FF0000"/>
                </a:solidFill>
              </a:rPr>
              <a:t>Phonics flashcards – </a:t>
            </a:r>
            <a:r>
              <a:rPr lang="en-GB" sz="3000" dirty="0" smtClean="0"/>
              <a:t>grapheme cards to rehearse letter sounds (automatic and fluently)</a:t>
            </a:r>
          </a:p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FF0000"/>
                </a:solidFill>
              </a:rPr>
              <a:t>Grapheme sheets in folder – </a:t>
            </a:r>
            <a:r>
              <a:rPr lang="en-GB" sz="3000" dirty="0" smtClean="0"/>
              <a:t>Letter formation practice once grapheme has been taught in school</a:t>
            </a:r>
          </a:p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FF0000"/>
                </a:solidFill>
              </a:rPr>
              <a:t>Tapestry posts – </a:t>
            </a:r>
            <a:r>
              <a:rPr lang="en-GB" sz="3000" dirty="0" smtClean="0"/>
              <a:t>Updated to reflect when new sounds/words have been taught in school. Online resource links shared</a:t>
            </a:r>
            <a:endParaRPr lang="en-GB" sz="3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FF0000"/>
                </a:solidFill>
              </a:rPr>
              <a:t>Name cards – </a:t>
            </a:r>
            <a:r>
              <a:rPr lang="en-GB" sz="3000" dirty="0" smtClean="0"/>
              <a:t>Showing correct letter formation</a:t>
            </a:r>
          </a:p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FF0000"/>
                </a:solidFill>
              </a:rPr>
              <a:t>Oxford Owl – </a:t>
            </a:r>
            <a:r>
              <a:rPr lang="en-GB" sz="3000" dirty="0" smtClean="0"/>
              <a:t>Online </a:t>
            </a:r>
            <a:r>
              <a:rPr lang="en-GB" sz="3000" dirty="0" err="1" smtClean="0"/>
              <a:t>ebooks</a:t>
            </a:r>
            <a:r>
              <a:rPr lang="en-GB" sz="3000" dirty="0" smtClean="0"/>
              <a:t>. More information after </a:t>
            </a:r>
            <a:r>
              <a:rPr lang="en-GB" sz="3000" dirty="0" err="1" smtClean="0"/>
              <a:t>halfterm</a:t>
            </a:r>
            <a:r>
              <a:rPr lang="en-GB" sz="3000" dirty="0" smtClean="0"/>
              <a:t> </a:t>
            </a:r>
          </a:p>
          <a:p>
            <a:pPr>
              <a:lnSpc>
                <a:spcPct val="90000"/>
              </a:lnSpc>
            </a:pPr>
            <a:endParaRPr lang="en-GB" sz="3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Please, please, please…..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GB" sz="4800" u="sng" dirty="0" smtClean="0">
                <a:solidFill>
                  <a:srgbClr val="7030A0"/>
                </a:solidFill>
              </a:rPr>
              <a:t>All</a:t>
            </a:r>
            <a:r>
              <a:rPr lang="en-GB" sz="4800" dirty="0" smtClean="0">
                <a:solidFill>
                  <a:srgbClr val="7030A0"/>
                </a:solidFill>
              </a:rPr>
              <a:t> book bags, books, reading records, phonics flashcards, folders, word boxes to be in school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4800" dirty="0" smtClean="0">
                <a:solidFill>
                  <a:srgbClr val="FF0000"/>
                </a:solidFill>
              </a:rPr>
              <a:t>EVERY DAY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4800" dirty="0" smtClean="0"/>
              <a:t>Keep everything in the book bag at home so nothing gets lost!</a:t>
            </a:r>
          </a:p>
        </p:txBody>
      </p:sp>
    </p:spTree>
    <p:extLst>
      <p:ext uri="{BB962C8B-B14F-4D97-AF65-F5344CB8AC3E}">
        <p14:creationId xmlns:p14="http://schemas.microsoft.com/office/powerpoint/2010/main" val="20300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z="8800" smtClean="0"/>
              <a:t>Thank you for listening!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  <p:pic>
        <p:nvPicPr>
          <p:cNvPr id="31746" name="Picture 2" descr="http://t1.gstatic.com/images?q=tbn:ANd9GcSA6HXg3_qYtZK8tirmVNQQQvVRnkSZngdrZh9dfIb8dKVnqG1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0052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Reading for enjoyment/pleasure</a:t>
            </a:r>
          </a:p>
          <a:p>
            <a:pPr marL="0" indent="0">
              <a:buNone/>
            </a:pPr>
            <a:r>
              <a:rPr lang="en-GB" dirty="0" smtClean="0"/>
              <a:t>STOP, DROP and READ story time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Reading for information</a:t>
            </a:r>
          </a:p>
          <a:p>
            <a:pPr marL="0" indent="0">
              <a:buNone/>
            </a:pPr>
            <a:r>
              <a:rPr lang="en-GB" dirty="0" smtClean="0"/>
              <a:t>Research, finding things out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Reading with understanding</a:t>
            </a:r>
          </a:p>
          <a:p>
            <a:pPr marL="0" indent="0">
              <a:buNone/>
            </a:pPr>
            <a:r>
              <a:rPr lang="en-GB" dirty="0" smtClean="0"/>
              <a:t>Comprehension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>
                <a:solidFill>
                  <a:srgbClr val="7030A0"/>
                </a:solidFill>
              </a:rPr>
              <a:t>Story Telling</a:t>
            </a:r>
          </a:p>
          <a:p>
            <a:pPr marL="0" indent="0">
              <a:buNone/>
            </a:pPr>
            <a:r>
              <a:rPr lang="en-GB" dirty="0" smtClean="0"/>
              <a:t>Narrative and vocabulary</a:t>
            </a:r>
          </a:p>
          <a:p>
            <a:pPr marL="0" indent="0">
              <a:buNone/>
            </a:pPr>
            <a:r>
              <a:rPr lang="en-GB" dirty="0" smtClean="0"/>
              <a:t>Making up stories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5363" name="AutoShape 2" descr="data:image/jpeg;base64,/9j/4AAQSkZJRgABAQAAAQABAAD/2wCEAAkGBxQTEhUUExITFhMXGBwbFRcYFxkZGBgXFRYWFxcYGhogHSohGx0mHBgaITEiMSkrLi4uGR8zODMuNyguMSsBCgoKDg0OGxAQGzgkHyQ0LCw3LC0xLDQsLi8tLDQsNCwsLC8sLCw4LDcsLCwsLC0sLCwsLywsLCwsLCwsNzQsLP/AABEIAMIBAwMBIgACEQEDEQH/xAAcAAEAAgMBAQEAAAAAAAAAAAAABQYDBAcCCAH/xABMEAACAQMCAwQGBAkICAcAAAABAgMABBESIQUTMQYiQVEHIzJhcYEUQpGhCCQzUmJygpKxFUNTY3ODosEWJTREdLPR0xcYVISTo/D/xAAaAQEAAwEBAQAAAAAAAAAAAAAAAQMEAgUG/8QALhEAAgIBBAEABwkBAAAAAAAAAAECEQMEEiExQQUTIlJhcfAUMjNCUYGRseGh/9oADAMBAAIRAxEAPwDuNKUoBSlKAUpSgFKUoBSlKAUpUJx7tVbWjIkjlpZCAsUSmSUjDEvy1y2gBSSceFATdKo/BO2V1PG9wliJ7XmyrG0EgE2iORkUtDKF3IGcBs7+yKlrXtvZPFJKbhYxF+WSUGOWI5xh427wJOw23PTNAS3FOLQWy67iaKJfAyOFBPkMnc144Txq3uVLW88UwHXlurY+ODtXzX6QO1tjd3EkkcFxOxPdknmKqoycLHCgGlPEZbO5yM5qk8M4lLbyCWCV4pB0ZGKnfqMjw91AfYnGu0tpaf7TcwxHGQrOAxHmE9o/IVXP/FzhGcfTPHH5GfH28uvli4nZ2LuzM7HLMxJYk+JJ3JrHQH2ZwbtRZ3X+z3UMp/NVxr+a+0PsqXr4eRyCCCQQcgjYgjoRXT/R96YLi1ZYrxmuLYnGpiTNH7w3VwPzTv5EdCB9JUrFaXKSIskbBkdQyMNwysMgj3EVloBSlM0ApSlAKUpQClKUApSlAKUpQClKUApSlAKUpQCoy87Q2kUnKlureOXGdDyorYPTYnO+fnWv224k1vYXUyHTIkLlD1w+khTg7HBxXNOE2XKiwLXmAk63ZlaaV84eR9YAOpsn2zsR8Kuw4Xlb5K8mTYXrjvpAtbdxGoluH1YYQKGCYUMdTsyoNiNtWdxVevO2N/KjyJ9GsoCcQyTBpgyj67XEZaGEkbYYMAfE1EW8NvE3qZJrGQnohaBWbH5jDky/Y3T3VuvLdoS50ysessBFrct5FwQ0E5x4MqjyruekyLrn5HMc0X3wLu3mlSNrq6uzGHLkTCM2UwAOMz2mDGnQgv3dt1PSsNv2etYBrjgigV8MpdswE+DW/EovWQ5LYGvc9AgFZ7Pi0AfuubeZj0YCxnZiMZzg2l05OAAQB76kOZpkxpKTOekem1nkJAyDC5NreHTnU6ttjujPTO012XWYgHWXBM6XB6H1cV2wAO6uPxbiCAfVI1qNzljWr2lsbXiEWL9VBXupxCFCnKbGdF1E3ftzvur5Xf2lJArOQMNGFUoN5I1hcooBOHl4e55sO47ssJIJ72MCvAnIMbhmy4Cwyo6ytIoz3I7g9y9j3PqJQs20jKWIFQDhnbHsnPw6blTAFW3ilXdJU81PnuMjqMjwIJgK+iZIIp4vo0kSvbvnECZC6kB1SWJbvQTJvrs3wRhtOQDr4n2v7NtZSgBuZBIC0EwGFkQHBBH1XU91kO6kb+FAQVKUoBSpTgXAJ7tmEKjSgzLI7BIol/OkkYhVGx95wcZrpfA+wltCQpje9usZ0lXES51YKwDTI65XZ5GhiYEEMaAmfQn210WJtmhuZ5I5DylhiL+rfDYZyQiYbV7TDYirVcdsLuQlYxaQaTh1HMv7hfLMNsMIfi5/6aC2TPmJ2yFyv0S3RZdGVB0NGum1gPkJeb1GH3rbuOGOiqn0UlmXuJKJLr2eoaCMx2kJ9/MAJoDQu+I94LdXl/IT1UT2dgn7glWf3YJPzrS4bOtnePc2kNry3hWNhLeOXLCR3Z+YUkzkFR1+rVptOGXuBgGFPFDJb24A9whglPy5vzrDecKP1r+GM+IkubyT7vpcY+4UBZuyfHBe2yThAhYurKHDgNHI0bYYAZGVyDgbEbVMVybh/GoOF3QY8Rspre5bTcJC2DDLgaJirTyuQ26u2dsKa6jY30cyCSGSOWM5w8bB1ODg4YEg4IxQGxSlKAUpSgFKUoBSlKAUpSgFKUoBSlKAqnpUH+qb3+yP8RUIvQVY/SOM8Lvf+Hk+5CarNs2UU+aj7wK9HQfm/Yy6nwZGGRg7g9RWmOGov5PVF/ZnC/HRumf2a3KV6LSZls0J45dJVlinQ9VI0MR8DlHP7orA/AkVGSF3hRs6oxpeBs9dVvIGjx8AD76lqMMjB3B6iuJY4y+8rJU2uiJtubCNM1st3EN05UzxSRHGNcCyMeU2Nu5Kg8gK17vjMAL4mMZkzzIryIRNIMezLqxb3Y2UZLJJgflT0MgOERD2FMW+fVM0YyfNVIVvmDS4t5QhCuJdj3JVXvbbLqXSBnpkhqxz0UX1x/0vjqH5NSaPUFYKxSXACMWfmBM4EbnDTlCupUOm4j0sY2ZcK0Lx+NLiNopSSJN1cYcmUdxX2A1TDGgMAvOAMbqkyqKj+0MXLuUFrFFAqrG94WU8opI5UJNEnddFwxY4yOoIxmugXHE4JVWRrKB7edXlJVQ5LxoYryMspIeQIodSM8xYXA3CtWDJjcJUaoS3Kz5s4hZtC5R8ZGMEHKspGVZT4qQQQfI1N9jOzD3khYqeRHjmuTojGSAqtJg4JJAwAzHOynw6vJ2Ot768RbjEah21CMYXmRqJZoQ+ciKZHS5Q7kBptwTVgjkjVV+jxpDFEjSQKV9XbQd4G9lQbvLJhuWp3xknBL4rOjftOzNjaRJFcSJnGUUFoliyApkjUNqQ74M7MXGrdwCBVpteEW4g5UcSLC25Vdg2SGy2N2z45675zmuY3ME8V3GgcRzNB9IkeVVmmTUxjj3buc3AbU+CF9hAE2L+VJZN/wCVbyVf6iOPB+cUP+dXQwTmrRXLJGLo6nPassXLtjFCRgJmPUijIzhFZfDONxvUTd8KQDN3fzkdcc4WyD3DlaCR7mZqoScOEm0j8RcHxlupgP3eaD91eouytmv+6Qk+bIHP2tmr46Gb8oreoivBYJuI8BjbJNlLKOhVRdS+/dQ71+/6bwDa14dcyeR5KwJ9shU/YprTggVBhFVR5KAB9grJV0dAvLOHqX4Rg4p2nvZFw4sbRG275Nw59w1aEz8mqE4TDJAzmDiMyySvrK8qJYXl0gZ5fKC7hRnSQSB1yM1YNIznAyOh8d60e0F7ybWeUdUjYj9bSdP34q37Liiro49dNsv3ZPi5u7OC5ZQrSxhioOQCeuPdmpao3s1YfR7S3h/ooY0PvKIAT9oqSrxzcKUpQClKUApSlAKUpQClKUApSlAQXbwZ4Zff8LP/AMl6pvCWzBCfOND9qCrj2+nCcNvWYgD6NKN/EtGyqPmSB865twrtLZrDChuoAwjQEaxsQgBBPQVv0Mkm7M2oTaVFipQGlemYxSlKAUpSgIK3izf3QyRqt4RkHBGWnGx8DWsOzJjcSR4LK2pXR2t5A2CCx5Y5UjYJG6LkEgk5NbNjaSyX920UqKUjt1KshZWyJW8GBUjbByep26Yl1t7oHvRQEeBWZ8n9logB+8a8+Wp09uGR8ps2R0+ZxU4LhlZjt7qNJIklvEjeFYWDxW0ymNAVUAoytnSxXJGSMA9BjJJJfsjrznPMlWWRktI0kZ0ZGQapJtIVdCKBgjSuDnJzPSyzr/uUze9Xt8f4pVP3V4+kz+Fhc/N7UD/n1xejfO5HWzU+6/4Kta8Oc8RAnJdpbabml5GkkdGeNRrfAVR4BFAC42Jztdqr/BA73l3LIiq0fLgUK2sAKDK3ewN/WLkY2I8asFbdOo7bj0zNlvdT7FKUq4qFKUoBUXxuDnPa22M8+5jDD+riPPk/wx4+dSleey8HO4qW+raW+fhLdMQPsjib96s+qltxP+C3Crmjo9KUrxT0BSlKAUpSgFKUoBSlKAUpSgFKUoDmXF7y1m4nOvEJoAlty1tYJnVUJeNXefSxCuxLaB1wFPnUnf8AaWxWCTQ8Vwqocw2+mYsMY06UzgHpk4A8aj7K+ig4hxFZkkeV5kfmxwyTARmCPlxOyKShXBODjZgRUx/pVb7heeSB0W2uCTjwHq8E1kyW5GnH90qHYdcWMA5iv3TuG1BcsSI8/oAhf2anKgez1yJ7i9uY1McEsqhI2ADa4k0SuyfULHGx37uT1qer6fTy3Youq4PFyqptClKVcVilKUBA8A4kkV9xAycwBmgAYRuyjRACQWVSF9rxxVqteMW8m0dxC5HULIpIPkRnINVfs62Z77/iB90EQqXubZHHfRHH6Shv4ivIy+jVmk5qVNtnp4vSEsUVDbaRPgVrXfEIot5ZYox+m6r069TVM4Xw60mz+IW69xH3hTbmau42YwQ66e8NwMjc5rLx23htrSeSOGFCkbldMajDFSF6DzNZ16KuO7fx8i9+lOa2c/M9djzqtzMes8ssx+Ekjaf8AWputXhNpyYIov6ONF/dUA/wrar3McdsFH9Dx5y3SbFKUrs5FKVpcU4iIdACPJLI2iKJACztgk9SAAACSxOABUSkoq30Sk26RvVv+iyLVDcXOxNxcyFT/VwkW6D3/kyf2qg2sOJuMLBaRZ8ZJ3fT8VWMZPuzj31YPRsHhiksXKMbMoiyINIdJYxKCyljhss2d99j415Wq1WPLUYOzbhwzhbki40pSsZeKUpQClKUApSlAKUpQClKUApSlAc04NePb3d/ClvJcRfSWkaaLQGWSdUkaJ0dwW0ggBlztgY2rd432yFvG0hsr5lQZZhEFVR5ksw2+APnWr6Wh9BibiVseXdFo0kx7Ey9AJUxhiB0bZgPHG1Viz41xTiVsySrbW0EyFWcI5ldGGG0KzkKCMjJ89vOqlp5ZJ+yrLfXRhHlkrwOCUtPcTaFe5cScuM5RAEVFGr6zFQCW6E9Kla8QRBFVF9lQFHwUYH3CvdfSY4KEVFeDx5ycm2xSlK7ORXiedUUs7KqjcsxAAHvJ6VH8Y4ysBVArSzybRQpu7nz/RUeLHYYNbHDOyJkYTcQKzSA5jgH+zw7Y9n+dfrlm232G2apyZlHhcs7jC+WVjgnaK2Sa8Yy9x5wyuEdkI5SA94KR1BHXwq02PEIphqilSQeaMGx8cdKtaDAwNgOgGwFQHGuyNvNl0UQXI3SeIBXDfpY2kXzU5yKpjmlE7cUzzUD2xOYY4v6a4hT5cwO3+FDX5wW7vrkMiQxRyRMY55ZCxiMiEqRCq7v0ydxjON68cV4LxLmQSNHazpA5fRCzRu2UZBtJ3dtWfa3rueeDjSIjBp8liNflR3DuNRysY8PHMBloZVKSAeek+0PeMipGtEZKStFbTXYpSlSQKguNRSy3dpDBKlvMeY6XDbldCqGjROkjMG3U7YUnwqdqvdqo4jJbG7LCyWQmcjOz4HJLMveVNWQSMbkVn1f4Mi7B+Ii0nhHESMNxOMDxZLNQ/yLSMo/dr99HEKxXF/DFK00CtEzSuwdjcshE6lwBqOFiJHRSxHuEDLb8GYHXxHVHjeNuIyFSPLTzcn4VYvRWkZiuZLZdNlJOfoq4wNKRxxyOoO4VpUfY46E43r53F3/AIerk6LxSlK0FIpSlAKUpQClKUApSlAKUpQClKUBQ/SxEsq2NuwBWS6DOp6MsMMrkEeWQK1qzdum1cRsl/MguH+bNAg+4n7aw16uhjWNv4mLUP2qFKUraZxUXxLiEhkW2tlV7lxnvexCn9LJjw8h1JrH2q48tnAXxqkY6YU6l3PQY8h1P2dSKm+xfATawZkOq6mw9zIerSEez+qvsgdOvnWfNlr2Y9lkY8WzN2c7OR2oZtRluH3mnf23PkPzEHgg2AA69amqUrMkdWKE43PTxpUF24v+TYzsDh2Tlx/2k3q0+wtn5UbpWErZ+dhxmyic9Zi8x/8AcSvKPucVPVgsLURRRxL7MaKg+CKFH8Kz0SpEvsjuOcEhuk0SqcjdHU6ZI28GRxup/wDxzVNg4nJa3IsrxgWYZtrjGlZl6aW8FkHTHjt5jV0Oq3294Ct3anKa3i9YgHtHA76qfAsuQPJtJ8KlScXcRw+GftKr/ZTijNqglcPLGFZJB/PwOMxTD3kbH3/GrBW6MlJWilqhUd2g4cZ4SiNokBV4mIyFkjYOhIOxGRg7HrUjSplFSVMJ07RT+zPa64urn6EnD7OG9w3MmYd1Sg7z6AhJPkNWCSN8Guxdm+DLaW0cCsX05LOeru7F5HPxZiceHSuf9kuHr/LrygDP0HLeeozKin91MfKup14E8SxzcUenGbnFNilKVySKUpQClKUApSlAKUpQClKUApSlAc+7a7cTtSejWs4X3kSwMQPlvWOrX2n7NRXqx62kjkibVFLGVDoSMMBqBBUjYgjBqtS9kL9Pyd5bSj+ugZG+bRvjPv0D4Vv02phjjtkZs2GUnaMNeJpVRSzEKqglidgABkk/KvE/C+KJ/udtL/ZXRB+QkiUfeKqHaHiUk0ps5LeWIRaXu0LRsXB08m3UoxGqR2UYyDj3ZrX9qxtey+Sj1Ml2bXZexN/fC7lU8qIBokPRVJzBkYxrYjmnxAWIdGrp1R3AOG8iEK2DIxLysOhkbGrH6IACr5KqipGs3xOmxSlKkgVzL0tNJdfituR+LIbmc77MFIijGPrldbY+FXrtHxhbW3eUjUwwsaDrJI5wiD4n7snwqu8E4aY4jzTrmlJe4b86R/aA/RA7oHkBUxx+se3wSpbeS2cMuxNDFKOkiK4+DqG/zrZqrejWYmwSNjl7d5IG9xichc/sFatNcLoNUxSlK6IOX9pbY20vNQHXaNrwPr2NwWLL4D1bBwBvgRg+NWyNwwDA5BAIPmDuDXrthaqBHcEZ5Z5cm2dUFwypID7g2h8+ARvOq72Rn5aSWrsNdq5TcjJiPehb9w4/Zq7BKnX19V/RzJfX19clhpUZc9obZDpM8ZfoEQ8xyfIImWJ+VZ7Kwvrw4jhezg+tPOo5xG+0UOcqenefGM9CRVuTPCC5YjjlLpEp6Pl13l9MB3UEMAPgWQPLIPlzVFX2o/gPCI7SBIIQdCDqxyzEnLOx8WYkknzNSFeLOW+Tl+pvitqoUpSuDoUpSgFKUoBSlKAUpSgFKUoBSlKAUpWtxK9SCKSaQ4jjRnc+SoCx+4UBC9tO030SNUjUSXc2Vt4vM43kfyjXqT8vGqR2R4LiZizGQxsZJ5T1mvJFyT+rGjbLjGZF8VNRcXEHEUnErkaru5wIYtyVVj+L20Y67kgnA3ySdwavvAbEw28cZ9sKDIc51SN3pGJ8SXLH51ux49i57f8ARjnk3PjpG/SlKsOBSlQfbLj4s7VpRgysQkK/nSvso+A6n3A1DdBFJ7bdoHe/RYo1kjs86gz6VNw6464OdCn5FjWu/au7PSG2X3l5Gx8goz9tRFnBoQAnUxyXY9WdjlmPxJNZq148W2PLM881vgmOwPF5Ir90nZSt53hpUqqzxr0AyfaQHfO5UV1OuGX0TMuUOJUYPE35siHUh+0Y+ddZ4Z2kiksVvWISPllpP0GXZ1+IYEAeO3nWfJDZL4dl0Jb1fkmqVHdnruWW3jlmTlu+W0b5VGZjGrZ+sE059+aka4XJ0Yby2WWN43GUdSrDzVgQR9hrm11bwQ3cc97BHOsQFvea4w+EYgw3YU7Y23IzgMy7lTXT6rvbGyURm52zCjc1T0lt+ssbDxIGWX3gjoxqJJNUyU2naLxw6wgiUCCKKNMbctFVceGNIxityql6MLnNlyCe9ayPAf1Y2zF/9TJVtrA1To2p2rFKUqCRSlKAUpSgFKUoBSlKAUpSgFKUoBSlKAVyv0j9pWu4Li0tFzFkRzXJPdLiRfUQqBmRmbCZyBk4zVw9IfFHt7CVojiaTTDD58ydhGpHvGot+zVR4JwtEktrdB6q3QyfFh6uPUPHJaR/1kBq/DiUk5PpFOXJtpLybPZjssYtE105muwuzH8nDqGCkKDujbbVjJ36A4qz0rQuuN20X5S5gT9aVF/ia1cIz9m/So+x45bTHTFcwSN5JKjH7Ac1IYpZAFct4Z2TvOIvKvPSNLCaWKIuhcSyPI8jM2GGnCNGPGupVH+jU5/lBt9LX8unyOiOGMkftKR8qpzNqmi3Ek7TKjb+iq+Y4lvbeNfOKJnbH7RAFZ5PRLcj2OIo3kJLYA/asn+VdZpVPr8nvMt9Tj905GnoouycNfwqPEpbktj3anxWl2U7Khbu6h+kSy2VtOpWN9PrLrlo0jPgbqrbhemcZ6b9prnXDByOKX9uQAJil1Fvuyuojl+x1++uo5JTktzsiUIwi9qLHSozinGVhdYljkmuHGUhiALlQQC5JIVEBPtMQPjXjgvH47hW/m5I5Gikjdk1LJGcMuVYhhv1BNadyujPtdWS1a/ELNZopInzokRkbBwdLgqcHwODWxSpIKGnEZOGXhmfeNlH0tVBxLCpCrdRgbiSLIDrv3T+qa65FIGAZSCpAIIOQQdwQfEVQu16ARxSEZ0TID71nP0cg+Y9aDj9EeVbvounIt5bZiT9FmaJMnJ5JVZYcn3I4X9ms2eH5i/DL8pcqUpWc0ClKUApSlAKUpQClKUApSlAKUpQClKxXU4RGc9FUsfgoJP8KA5v6U+KZvLC2ija4kV5JjBGQX1qgSEsM9xfWM2o7d2o22t3ErvdcVtLJpAoaGBo5ZwkYbSpkb2e87HZDuetQPoZilvzxdml0S3CIrSYLFeeZtRUagdgNt9tvKujx+jeFYwiXNyrAbMOSBt4aBFox4Yx86uxzVbZNpfBf6jhwTe4iLax4KzIk089yzEANcvctGWJ2zkCEZPTYbkAV4i4vaRPItvwe1GiWSPV6pCxhkaNjtGT1U4r1xDsZdoCPxe5jIIIzynIP1dDakb99R7qirTglzEuheH3QwWOMxNuzFj3uaRuSfHxrZiwaaTtz4+PDsW14J3tPFBc8OglWztka5liiMjRI5txNLymkU6RkgnCnYZIPSuY9poTY3DQ2091EYpAnNlvNxunfeER5ZCGyAoOwzv0HTO19hdLwWCyit2kupRFE2kZWJhiR3Z+igFcBvA4PhVt432dS7gSOZmWRdLCWPSGDqCCRqUgggsMEHZqwJxUuejpo5Tw3tNxFkzbSrxFhjPLs5EiG25adjGAw2OApz7qv/osvLY2McUNwssqgtcA4EglkdmkLp1HfLAHpgDFUOP0e3xlWL1wiDtzQ8oFpKgJYMY43U94BF0hV8yNt7e/CeGvEVlgTh9xbKXJiIikhGMGaGVQObGfzsEeDKGyonJadXZEUl0i/wBK4v2Z9NUa3H0e5Jlg16Y7wqI2K7BWliGR1zlgRtg6RviT9IfpgSyma2to1llUd+RmPLjYjujAGZCM5O4x065xWdHS+J8Rit42lnkSONRlmY4A/wCpPQDqa5F287ZRyX1i9p3JI+YGlukkggKSoMI7MA3UZBxgHG/WrFY2Vs8MN+07cTuGdFt3kbESzSMq9yADTEF9s5UuoVj1FWK/7NPdRNHd3cjI6lXjhVYYzq8frSbeRcg+II2onQfJwLj1xzJHkkluDxEAsZobmJrZYojlhEIxqHdzhSy94dSSc9L9FHZu1uLKRbqxgeaKeSJ5ZIkMkhGlizNudQLlTv8AV881McO9GcNukjRmOScI30YyxJy4ZT3hIEC9dYU58MbAZOcPaawFpw20tQTlpUWQhjl3CSTysW2LamRifPV8qtUVOSjHtvv5kdIk37CiLexuZrb+qYme3P8Aducp+yy1pPPxKHaawWcf0lrKu/8AdSlWHyZqrHCZzaXMdxHEXULIjorhc6wpVu8cHDL9jEjJ2Pu041xCdmNvcXcjMzMy26QNBHkn1ayzR6ML7OC2o4zitUtLlxNpvheX1+xW1GXgkO0PHJHtZV/k7iKvp7mbcMNSkMuSjNgZA3re9F/Eop7i/aJ8jMOpSCrB1R1YlDhh0VckdVI8KjJO0HE7Ic65F00SHMiyxW7Axj2yJLdcIwGSCxwSAPGt/j/DGgdJ4GQM0jSWtwdhrnkMr2lyR7UEpchHPssVHXSWz5ZSS2tp3+hMccU7R0elaHA+KpcwrMgZc5DIwwyOjFZI2HgysCp+Fb9UFgpSlAKUpQClKUApSlAKUpQClKUArDeQa43Q9GUqf2gR/nWalAfFlpxG5tGdY5Z7djtIqO8ZOnOAwBB2yevma83HGbiT27iZ/wBaRz/E19oPboTkopPmQM9MdfhUfcdmrN2V3tLZnT2WMSEr47bee9AfGRNbdlxWeH8lPNHjpokZf4GvsiDgtsiLGltAsanUqLGgVWPVgoGAffX5JwK2bVqtrc6/bzEh1Z/O23+dAfN3APTFxK3wHkW4QeEwy2Pc4w2fec10rgfp2spABcxTW7eJA5qfaMN/hroP+jFllD9DtvVghPUx90N1C93YHP31XeJeibhUok/FRG0m+uNmUoR4opJRfhpx7qAzL6U+EldX05MDzSQN+6Uyfsrjnpn9IMXEGjgte9bxHUZCukvIRjugjUFA28MknbYGrzN6A7Msum6ugg9oHlsx+DaQF+w1t2voL4cquGe5ct7LF1BT4YTBPxBHuoD5tpX03wP0K8Ot5BI3OnIOQsrKU26ZVVGr4HI91eO2HobtLyV545Ht5X3fSA0ZY9W0bEE+OCAfjmgOA9lu0s1jPHNEc6H18tiTGxKPHkqD10uwB6jJrvnA/Tbw6VAbgyW8n1lKNIuf0WQEkfEA+6qm34P0mdr+PHgTCQfs1/51+yfg+yYGm/QnxzCRj4HWc/dQF9b0wcI/9WT/AHM//bqE7RelHgtygjmM8qqwZdCSRsGAIyrBlYHDEdehIqEj/B97w1cQ7mO9iDDaseB5mMZr9b8Hwd7HED+j+L9N/H1u+3wp0DVT0hcCTIHD7qUf1xEoPykmb+FSEnp+hXAjsHKjYZlVMD3AIa0z+D6+NuILq8RyDjHx5n+Vev8Ay+nUP9YArnveowce71h3qW2+wH/CCzkfyaMe+48P/irV4x6a4p7Ka1FgY+ZC0S6ZFKJqQouBoGwzsPdWzefg/Nl+VfLp/mw8Rz7gzBtviB8qhV9A/Ec7zWeP7ST/ALVQDp3oc7ULfQ3RCFStzI+5B7lw7SJ0A3G6n4Z8a6DVH9FXYVuFwyrJIkksrhiUBACquFXfc7lj86vFAKUpQClKUApSlA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5364" name="Picture 4" descr="http://www.teachersandfamilies.com/open/tr/pair%20rea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457060"/>
            <a:ext cx="1151483" cy="86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http://www.stnicolasprimaryschool.co.uk/_files/images/page/Reading/BA7CFA570EFB9C585EE001053DBCC45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4826" y="458789"/>
            <a:ext cx="1307212" cy="14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12160" y="3356992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Re-reading</a:t>
            </a:r>
          </a:p>
          <a:p>
            <a:pPr algn="ctr"/>
            <a:endParaRPr lang="en-GB" sz="3200" dirty="0">
              <a:solidFill>
                <a:srgbClr val="FF0000"/>
              </a:solidFill>
            </a:endParaRPr>
          </a:p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Repetition, repetition, repetition!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b="1" dirty="0" smtClean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Mark Making and Writing for </a:t>
            </a:r>
            <a:r>
              <a:rPr lang="en-GB" b="1" dirty="0" smtClean="0"/>
              <a:t>enjoyment</a:t>
            </a:r>
          </a:p>
          <a:p>
            <a:pPr>
              <a:buFont typeface="Arial" charset="0"/>
              <a:buNone/>
            </a:pPr>
            <a:endParaRPr lang="en-GB" b="1" dirty="0" smtClean="0"/>
          </a:p>
          <a:p>
            <a:r>
              <a:rPr lang="en-GB" dirty="0" smtClean="0"/>
              <a:t>Mark Making and giving </a:t>
            </a:r>
            <a:r>
              <a:rPr lang="en-GB" b="1" dirty="0" smtClean="0"/>
              <a:t>meaning</a:t>
            </a:r>
            <a:r>
              <a:rPr lang="en-GB" dirty="0" smtClean="0"/>
              <a:t> to marks made/ letters written</a:t>
            </a:r>
          </a:p>
          <a:p>
            <a:endParaRPr lang="en-GB" dirty="0"/>
          </a:p>
          <a:p>
            <a:r>
              <a:rPr lang="en-GB" dirty="0" smtClean="0"/>
              <a:t>Writing for a </a:t>
            </a:r>
            <a:r>
              <a:rPr lang="en-GB" b="1" dirty="0" smtClean="0"/>
              <a:t>purpose </a:t>
            </a:r>
            <a:r>
              <a:rPr lang="en-GB" dirty="0" smtClean="0"/>
              <a:t> - a card for Daddy, a shopping list, my story</a:t>
            </a:r>
          </a:p>
          <a:p>
            <a:endParaRPr lang="en-GB" dirty="0" smtClean="0"/>
          </a:p>
          <a:p>
            <a:r>
              <a:rPr lang="en-GB" dirty="0" smtClean="0"/>
              <a:t>Look at writing/letters/sounds and showing </a:t>
            </a:r>
            <a:r>
              <a:rPr lang="en-GB" b="1" dirty="0" smtClean="0"/>
              <a:t>understanding</a:t>
            </a:r>
          </a:p>
          <a:p>
            <a:pPr algn="ctr">
              <a:buFont typeface="Arial" charset="0"/>
              <a:buNone/>
            </a:pPr>
            <a:r>
              <a:rPr lang="en-GB" sz="2400" dirty="0" smtClean="0">
                <a:solidFill>
                  <a:srgbClr val="FF0066"/>
                </a:solidFill>
              </a:rPr>
              <a:t>Communication and Language</a:t>
            </a:r>
          </a:p>
          <a:p>
            <a:pPr algn="ctr">
              <a:buFont typeface="Arial" charset="0"/>
              <a:buNone/>
            </a:pPr>
            <a:r>
              <a:rPr lang="en-GB" sz="2400" dirty="0" smtClean="0">
                <a:solidFill>
                  <a:srgbClr val="FF0066"/>
                </a:solidFill>
              </a:rPr>
              <a:t>Literacy – Writing</a:t>
            </a:r>
          </a:p>
          <a:p>
            <a:pPr algn="ctr">
              <a:buFont typeface="Arial" charset="0"/>
              <a:buNone/>
            </a:pPr>
            <a:r>
              <a:rPr lang="en-GB" sz="2400" dirty="0" smtClean="0">
                <a:solidFill>
                  <a:srgbClr val="FF0066"/>
                </a:solidFill>
              </a:rPr>
              <a:t>Physical Development – Fine Motor</a:t>
            </a:r>
            <a:endParaRPr lang="en-GB" dirty="0" smtClean="0">
              <a:solidFill>
                <a:srgbClr val="FF0066"/>
              </a:solidFill>
            </a:endParaRPr>
          </a:p>
          <a:p>
            <a:pPr algn="ctr"/>
            <a:endParaRPr lang="en-GB" b="1" dirty="0" smtClean="0"/>
          </a:p>
        </p:txBody>
      </p:sp>
      <p:sp>
        <p:nvSpPr>
          <p:cNvPr id="35844" name="AutoShape 2" descr="data:image/jpeg;base64,/9j/4AAQSkZJRgABAQAAAQABAAD/2wCEAAkGBxQTEhUUExITFhMXGBwbFRcYFxkZGBgXFRYWFxcYGhogHSohGx0mHBgaITEiMSkrLi4uGR8zODMuNyguMSsBCgoKDg0OGxAQGzgkHyQ0LCw3LC0xLDQsLi8tLDQsNCwsLC8sLCw4LDcsLCwsLC0sLCwsLywsLCwsLCwsNzQsLP/AABEIAMIBAwMBIgACEQEDEQH/xAAcAAEAAgMBAQEAAAAAAAAAAAAABQYDBAcCCAH/xABMEAACAQMCAwQGBAkICAcAAAABAgMABBESIQUTMQYiQVEHIzJhcYEUQpGhCCQzUmJygpKxFUNTY3ODosEWJTREdLPR0xcYVISTo/D/xAAaAQEAAwEBAQAAAAAAAAAAAAAAAQMEAgUG/8QALhEAAgIBBAEABwkBAAAAAAAAAAECEQMEEiExQQUTIlJhcfAUMjNCUYGRseGh/9oADAMBAAIRAxEAPwDuNKUoBSlKAUpSgFKUoBSlKAUpUJx7tVbWjIkjlpZCAsUSmSUjDEvy1y2gBSSceFATdKo/BO2V1PG9wliJ7XmyrG0EgE2iORkUtDKF3IGcBs7+yKlrXtvZPFJKbhYxF+WSUGOWI5xh427wJOw23PTNAS3FOLQWy67iaKJfAyOFBPkMnc144Txq3uVLW88UwHXlurY+ODtXzX6QO1tjd3EkkcFxOxPdknmKqoycLHCgGlPEZbO5yM5qk8M4lLbyCWCV4pB0ZGKnfqMjw91AfYnGu0tpaf7TcwxHGQrOAxHmE9o/IVXP/FzhGcfTPHH5GfH28uvli4nZ2LuzM7HLMxJYk+JJ3JrHQH2ZwbtRZ3X+z3UMp/NVxr+a+0PsqXr4eRyCCCQQcgjYgjoRXT/R96YLi1ZYrxmuLYnGpiTNH7w3VwPzTv5EdCB9JUrFaXKSIskbBkdQyMNwysMgj3EVloBSlM0ApSlAKUpQClKUApSlAKUpQClKUApSlAKUpQCoy87Q2kUnKlureOXGdDyorYPTYnO+fnWv224k1vYXUyHTIkLlD1w+khTg7HBxXNOE2XKiwLXmAk63ZlaaV84eR9YAOpsn2zsR8Kuw4Xlb5K8mTYXrjvpAtbdxGoluH1YYQKGCYUMdTsyoNiNtWdxVevO2N/KjyJ9GsoCcQyTBpgyj67XEZaGEkbYYMAfE1EW8NvE3qZJrGQnohaBWbH5jDky/Y3T3VuvLdoS50ysessBFrct5FwQ0E5x4MqjyruekyLrn5HMc0X3wLu3mlSNrq6uzGHLkTCM2UwAOMz2mDGnQgv3dt1PSsNv2etYBrjgigV8MpdswE+DW/EovWQ5LYGvc9AgFZ7Pi0AfuubeZj0YCxnZiMZzg2l05OAAQB76kOZpkxpKTOekem1nkJAyDC5NreHTnU6ttjujPTO012XWYgHWXBM6XB6H1cV2wAO6uPxbiCAfVI1qNzljWr2lsbXiEWL9VBXupxCFCnKbGdF1E3ftzvur5Xf2lJArOQMNGFUoN5I1hcooBOHl4e55sO47ssJIJ72MCvAnIMbhmy4Cwyo6ytIoz3I7g9y9j3PqJQs20jKWIFQDhnbHsnPw6blTAFW3ilXdJU81PnuMjqMjwIJgK+iZIIp4vo0kSvbvnECZC6kB1SWJbvQTJvrs3wRhtOQDr4n2v7NtZSgBuZBIC0EwGFkQHBBH1XU91kO6kb+FAQVKUoBSpTgXAJ7tmEKjSgzLI7BIol/OkkYhVGx95wcZrpfA+wltCQpje9usZ0lXES51YKwDTI65XZ5GhiYEEMaAmfQn210WJtmhuZ5I5DylhiL+rfDYZyQiYbV7TDYirVcdsLuQlYxaQaTh1HMv7hfLMNsMIfi5/6aC2TPmJ2yFyv0S3RZdGVB0NGum1gPkJeb1GH3rbuOGOiqn0UlmXuJKJLr2eoaCMx2kJ9/MAJoDQu+I94LdXl/IT1UT2dgn7glWf3YJPzrS4bOtnePc2kNry3hWNhLeOXLCR3Z+YUkzkFR1+rVptOGXuBgGFPFDJb24A9whglPy5vzrDecKP1r+GM+IkubyT7vpcY+4UBZuyfHBe2yThAhYurKHDgNHI0bYYAZGVyDgbEbVMVybh/GoOF3QY8Rspre5bTcJC2DDLgaJirTyuQ26u2dsKa6jY30cyCSGSOWM5w8bB1ODg4YEg4IxQGxSlKAUpSgFKUoBSlKAUpSgFKUoBSlKAqnpUH+qb3+yP8RUIvQVY/SOM8Lvf+Hk+5CarNs2UU+aj7wK9HQfm/Yy6nwZGGRg7g9RWmOGov5PVF/ZnC/HRumf2a3KV6LSZls0J45dJVlinQ9VI0MR8DlHP7orA/AkVGSF3hRs6oxpeBs9dVvIGjx8AD76lqMMjB3B6iuJY4y+8rJU2uiJtubCNM1st3EN05UzxSRHGNcCyMeU2Nu5Kg8gK17vjMAL4mMZkzzIryIRNIMezLqxb3Y2UZLJJgflT0MgOERD2FMW+fVM0YyfNVIVvmDS4t5QhCuJdj3JVXvbbLqXSBnpkhqxz0UX1x/0vjqH5NSaPUFYKxSXACMWfmBM4EbnDTlCupUOm4j0sY2ZcK0Lx+NLiNopSSJN1cYcmUdxX2A1TDGgMAvOAMbqkyqKj+0MXLuUFrFFAqrG94WU8opI5UJNEnddFwxY4yOoIxmugXHE4JVWRrKB7edXlJVQ5LxoYryMspIeQIodSM8xYXA3CtWDJjcJUaoS3Kz5s4hZtC5R8ZGMEHKspGVZT4qQQQfI1N9jOzD3khYqeRHjmuTojGSAqtJg4JJAwAzHOynw6vJ2Ot768RbjEah21CMYXmRqJZoQ+ciKZHS5Q7kBptwTVgjkjVV+jxpDFEjSQKV9XbQd4G9lQbvLJhuWp3xknBL4rOjftOzNjaRJFcSJnGUUFoliyApkjUNqQ74M7MXGrdwCBVpteEW4g5UcSLC25Vdg2SGy2N2z45675zmuY3ME8V3GgcRzNB9IkeVVmmTUxjj3buc3AbU+CF9hAE2L+VJZN/wCVbyVf6iOPB+cUP+dXQwTmrRXLJGLo6nPassXLtjFCRgJmPUijIzhFZfDONxvUTd8KQDN3fzkdcc4WyD3DlaCR7mZqoScOEm0j8RcHxlupgP3eaD91eouytmv+6Qk+bIHP2tmr46Gb8oreoivBYJuI8BjbJNlLKOhVRdS+/dQ71+/6bwDa14dcyeR5KwJ9shU/YprTggVBhFVR5KAB9grJV0dAvLOHqX4Rg4p2nvZFw4sbRG275Nw59w1aEz8mqE4TDJAzmDiMyySvrK8qJYXl0gZ5fKC7hRnSQSB1yM1YNIznAyOh8d60e0F7ybWeUdUjYj9bSdP34q37Liiro49dNsv3ZPi5u7OC5ZQrSxhioOQCeuPdmpao3s1YfR7S3h/ooY0PvKIAT9oqSrxzcKUpQClKUApSlAKUpQClKUApSlAQXbwZ4Zff8LP/AMl6pvCWzBCfOND9qCrj2+nCcNvWYgD6NKN/EtGyqPmSB865twrtLZrDChuoAwjQEaxsQgBBPQVv0Mkm7M2oTaVFipQGlemYxSlKAUpSgIK3izf3QyRqt4RkHBGWnGx8DWsOzJjcSR4LK2pXR2t5A2CCx5Y5UjYJG6LkEgk5NbNjaSyX920UqKUjt1KshZWyJW8GBUjbByep26Yl1t7oHvRQEeBWZ8n9logB+8a8+Wp09uGR8ps2R0+ZxU4LhlZjt7qNJIklvEjeFYWDxW0ymNAVUAoytnSxXJGSMA9BjJJJfsjrznPMlWWRktI0kZ0ZGQapJtIVdCKBgjSuDnJzPSyzr/uUze9Xt8f4pVP3V4+kz+Fhc/N7UD/n1xejfO5HWzU+6/4Kta8Oc8RAnJdpbabml5GkkdGeNRrfAVR4BFAC42Jztdqr/BA73l3LIiq0fLgUK2sAKDK3ewN/WLkY2I8asFbdOo7bj0zNlvdT7FKUq4qFKUoBUXxuDnPa22M8+5jDD+riPPk/wx4+dSleey8HO4qW+raW+fhLdMQPsjib96s+qltxP+C3Crmjo9KUrxT0BSlKAUpSgFKUoBSlKAUpSgFKUoDmXF7y1m4nOvEJoAlty1tYJnVUJeNXefSxCuxLaB1wFPnUnf8AaWxWCTQ8Vwqocw2+mYsMY06UzgHpk4A8aj7K+ig4hxFZkkeV5kfmxwyTARmCPlxOyKShXBODjZgRUx/pVb7heeSB0W2uCTjwHq8E1kyW5GnH90qHYdcWMA5iv3TuG1BcsSI8/oAhf2anKgez1yJ7i9uY1McEsqhI2ADa4k0SuyfULHGx37uT1qer6fTy3Youq4PFyqptClKVcVilKUBA8A4kkV9xAycwBmgAYRuyjRACQWVSF9rxxVqteMW8m0dxC5HULIpIPkRnINVfs62Z77/iB90EQqXubZHHfRHH6Shv4ivIy+jVmk5qVNtnp4vSEsUVDbaRPgVrXfEIot5ZYox+m6r069TVM4Xw60mz+IW69xH3hTbmau42YwQ66e8NwMjc5rLx23htrSeSOGFCkbldMajDFSF6DzNZ16KuO7fx8i9+lOa2c/M9djzqtzMes8ssx+Ekjaf8AWputXhNpyYIov6ONF/dUA/wrar3McdsFH9Dx5y3SbFKUrs5FKVpcU4iIdACPJLI2iKJACztgk9SAAACSxOABUSkoq30Sk26RvVv+iyLVDcXOxNxcyFT/VwkW6D3/kyf2qg2sOJuMLBaRZ8ZJ3fT8VWMZPuzj31YPRsHhiksXKMbMoiyINIdJYxKCyljhss2d99j415Wq1WPLUYOzbhwzhbki40pSsZeKUpQClKUApSlAKUpQClKUApSlAc04NePb3d/ClvJcRfSWkaaLQGWSdUkaJ0dwW0ggBlztgY2rd432yFvG0hsr5lQZZhEFVR5ksw2+APnWr6Wh9BibiVseXdFo0kx7Ey9AJUxhiB0bZgPHG1Viz41xTiVsySrbW0EyFWcI5ldGGG0KzkKCMjJ89vOqlp5ZJ+yrLfXRhHlkrwOCUtPcTaFe5cScuM5RAEVFGr6zFQCW6E9Kla8QRBFVF9lQFHwUYH3CvdfSY4KEVFeDx5ycm2xSlK7ORXiedUUs7KqjcsxAAHvJ6VH8Y4ysBVArSzybRQpu7nz/RUeLHYYNbHDOyJkYTcQKzSA5jgH+zw7Y9n+dfrlm232G2apyZlHhcs7jC+WVjgnaK2Sa8Yy9x5wyuEdkI5SA94KR1BHXwq02PEIphqilSQeaMGx8cdKtaDAwNgOgGwFQHGuyNvNl0UQXI3SeIBXDfpY2kXzU5yKpjmlE7cUzzUD2xOYY4v6a4hT5cwO3+FDX5wW7vrkMiQxRyRMY55ZCxiMiEqRCq7v0ydxjON68cV4LxLmQSNHazpA5fRCzRu2UZBtJ3dtWfa3rueeDjSIjBp8liNflR3DuNRysY8PHMBloZVKSAeek+0PeMipGtEZKStFbTXYpSlSQKguNRSy3dpDBKlvMeY6XDbldCqGjROkjMG3U7YUnwqdqvdqo4jJbG7LCyWQmcjOz4HJLMveVNWQSMbkVn1f4Mi7B+Ii0nhHESMNxOMDxZLNQ/yLSMo/dr99HEKxXF/DFK00CtEzSuwdjcshE6lwBqOFiJHRSxHuEDLb8GYHXxHVHjeNuIyFSPLTzcn4VYvRWkZiuZLZdNlJOfoq4wNKRxxyOoO4VpUfY46E43r53F3/AIerk6LxSlK0FIpSlAKUpQClKUApSlAKUpQClKUBQ/SxEsq2NuwBWS6DOp6MsMMrkEeWQK1qzdum1cRsl/MguH+bNAg+4n7aw16uhjWNv4mLUP2qFKUraZxUXxLiEhkW2tlV7lxnvexCn9LJjw8h1JrH2q48tnAXxqkY6YU6l3PQY8h1P2dSKm+xfATawZkOq6mw9zIerSEez+qvsgdOvnWfNlr2Y9lkY8WzN2c7OR2oZtRluH3mnf23PkPzEHgg2AA69amqUrMkdWKE43PTxpUF24v+TYzsDh2Tlx/2k3q0+wtn5UbpWErZ+dhxmyic9Zi8x/8AcSvKPucVPVgsLURRRxL7MaKg+CKFH8Kz0SpEvsjuOcEhuk0SqcjdHU6ZI28GRxup/wDxzVNg4nJa3IsrxgWYZtrjGlZl6aW8FkHTHjt5jV0Oq3294Ct3anKa3i9YgHtHA76qfAsuQPJtJ8KlScXcRw+GftKr/ZTijNqglcPLGFZJB/PwOMxTD3kbH3/GrBW6MlJWilqhUd2g4cZ4SiNokBV4mIyFkjYOhIOxGRg7HrUjSplFSVMJ07RT+zPa64urn6EnD7OG9w3MmYd1Sg7z6AhJPkNWCSN8Guxdm+DLaW0cCsX05LOeru7F5HPxZiceHSuf9kuHr/LrygDP0HLeeozKin91MfKup14E8SxzcUenGbnFNilKVySKUpQClKUApSlAKUpQClKUApSlAc+7a7cTtSejWs4X3kSwMQPlvWOrX2n7NRXqx62kjkibVFLGVDoSMMBqBBUjYgjBqtS9kL9Pyd5bSj+ugZG+bRvjPv0D4Vv02phjjtkZs2GUnaMNeJpVRSzEKqglidgABkk/KvE/C+KJ/udtL/ZXRB+QkiUfeKqHaHiUk0ps5LeWIRaXu0LRsXB08m3UoxGqR2UYyDj3ZrX9qxtey+Sj1Ml2bXZexN/fC7lU8qIBokPRVJzBkYxrYjmnxAWIdGrp1R3AOG8iEK2DIxLysOhkbGrH6IACr5KqipGs3xOmxSlKkgVzL0tNJdfituR+LIbmc77MFIijGPrldbY+FXrtHxhbW3eUjUwwsaDrJI5wiD4n7snwqu8E4aY4jzTrmlJe4b86R/aA/RA7oHkBUxx+se3wSpbeS2cMuxNDFKOkiK4+DqG/zrZqrejWYmwSNjl7d5IG9xichc/sFatNcLoNUxSlK6IOX9pbY20vNQHXaNrwPr2NwWLL4D1bBwBvgRg+NWyNwwDA5BAIPmDuDXrthaqBHcEZ5Z5cm2dUFwypID7g2h8+ARvOq72Rn5aSWrsNdq5TcjJiPehb9w4/Zq7BKnX19V/RzJfX19clhpUZc9obZDpM8ZfoEQ8xyfIImWJ+VZ7Kwvrw4jhezg+tPOo5xG+0UOcqenefGM9CRVuTPCC5YjjlLpEp6Pl13l9MB3UEMAPgWQPLIPlzVFX2o/gPCI7SBIIQdCDqxyzEnLOx8WYkknzNSFeLOW+Tl+pvitqoUpSuDoUpSgFKUoBSlKAUpSgFKUoBSlKAUpWtxK9SCKSaQ4jjRnc+SoCx+4UBC9tO030SNUjUSXc2Vt4vM43kfyjXqT8vGqR2R4LiZizGQxsZJ5T1mvJFyT+rGjbLjGZF8VNRcXEHEUnErkaru5wIYtyVVj+L20Y67kgnA3ySdwavvAbEw28cZ9sKDIc51SN3pGJ8SXLH51ux49i57f8ARjnk3PjpG/SlKsOBSlQfbLj4s7VpRgysQkK/nSvso+A6n3A1DdBFJ7bdoHe/RYo1kjs86gz6VNw6464OdCn5FjWu/au7PSG2X3l5Gx8goz9tRFnBoQAnUxyXY9WdjlmPxJNZq148W2PLM881vgmOwPF5Ir90nZSt53hpUqqzxr0AyfaQHfO5UV1OuGX0TMuUOJUYPE35siHUh+0Y+ddZ4Z2kiksVvWISPllpP0GXZ1+IYEAeO3nWfJDZL4dl0Jb1fkmqVHdnruWW3jlmTlu+W0b5VGZjGrZ+sE059+aka4XJ0Yby2WWN43GUdSrDzVgQR9hrm11bwQ3cc97BHOsQFvea4w+EYgw3YU7Y23IzgMy7lTXT6rvbGyURm52zCjc1T0lt+ssbDxIGWX3gjoxqJJNUyU2naLxw6wgiUCCKKNMbctFVceGNIxityql6MLnNlyCe9ayPAf1Y2zF/9TJVtrA1To2p2rFKUqCRSlKAUpSgFKUoBSlKAUpSgFKUoBSlKAVyv0j9pWu4Li0tFzFkRzXJPdLiRfUQqBmRmbCZyBk4zVw9IfFHt7CVojiaTTDD58ydhGpHvGot+zVR4JwtEktrdB6q3QyfFh6uPUPHJaR/1kBq/DiUk5PpFOXJtpLybPZjssYtE105muwuzH8nDqGCkKDujbbVjJ36A4qz0rQuuN20X5S5gT9aVF/ia1cIz9m/So+x45bTHTFcwSN5JKjH7Ac1IYpZAFct4Z2TvOIvKvPSNLCaWKIuhcSyPI8jM2GGnCNGPGupVH+jU5/lBt9LX8unyOiOGMkftKR8qpzNqmi3Ek7TKjb+iq+Y4lvbeNfOKJnbH7RAFZ5PRLcj2OIo3kJLYA/asn+VdZpVPr8nvMt9Tj905GnoouycNfwqPEpbktj3anxWl2U7Khbu6h+kSy2VtOpWN9PrLrlo0jPgbqrbhemcZ6b9prnXDByOKX9uQAJil1Fvuyuojl+x1++uo5JTktzsiUIwi9qLHSozinGVhdYljkmuHGUhiALlQQC5JIVEBPtMQPjXjgvH47hW/m5I5Gikjdk1LJGcMuVYhhv1BNadyujPtdWS1a/ELNZopInzokRkbBwdLgqcHwODWxSpIKGnEZOGXhmfeNlH0tVBxLCpCrdRgbiSLIDrv3T+qa65FIGAZSCpAIIOQQdwQfEVQu16ARxSEZ0TID71nP0cg+Y9aDj9EeVbvounIt5bZiT9FmaJMnJ5JVZYcn3I4X9ms2eH5i/DL8pcqUpWc0ClKUApSlAKUpQClKUApSlAKUpQClKxXU4RGc9FUsfgoJP8KA5v6U+KZvLC2ija4kV5JjBGQX1qgSEsM9xfWM2o7d2o22t3ErvdcVtLJpAoaGBo5ZwkYbSpkb2e87HZDuetQPoZilvzxdml0S3CIrSYLFeeZtRUagdgNt9tvKujx+jeFYwiXNyrAbMOSBt4aBFox4Yx86uxzVbZNpfBf6jhwTe4iLax4KzIk089yzEANcvctGWJ2zkCEZPTYbkAV4i4vaRPItvwe1GiWSPV6pCxhkaNjtGT1U4r1xDsZdoCPxe5jIIIzynIP1dDakb99R7qirTglzEuheH3QwWOMxNuzFj3uaRuSfHxrZiwaaTtz4+PDsW14J3tPFBc8OglWztka5liiMjRI5txNLymkU6RkgnCnYZIPSuY9poTY3DQ2091EYpAnNlvNxunfeER5ZCGyAoOwzv0HTO19hdLwWCyit2kupRFE2kZWJhiR3Z+igFcBvA4PhVt432dS7gSOZmWRdLCWPSGDqCCRqUgggsMEHZqwJxUuejpo5Tw3tNxFkzbSrxFhjPLs5EiG25adjGAw2OApz7qv/osvLY2McUNwssqgtcA4EglkdmkLp1HfLAHpgDFUOP0e3xlWL1wiDtzQ8oFpKgJYMY43U94BF0hV8yNt7e/CeGvEVlgTh9xbKXJiIikhGMGaGVQObGfzsEeDKGyonJadXZEUl0i/wBK4v2Z9NUa3H0e5Jlg16Y7wqI2K7BWliGR1zlgRtg6RviT9IfpgSyma2to1llUd+RmPLjYjujAGZCM5O4x065xWdHS+J8Rit42lnkSONRlmY4A/wCpPQDqa5F287ZRyX1i9p3JI+YGlukkggKSoMI7MA3UZBxgHG/WrFY2Vs8MN+07cTuGdFt3kbESzSMq9yADTEF9s5UuoVj1FWK/7NPdRNHd3cjI6lXjhVYYzq8frSbeRcg+II2onQfJwLj1xzJHkkluDxEAsZobmJrZYojlhEIxqHdzhSy94dSSc9L9FHZu1uLKRbqxgeaKeSJ5ZIkMkhGlizNudQLlTv8AV881McO9GcNukjRmOScI30YyxJy4ZT3hIEC9dYU58MbAZOcPaawFpw20tQTlpUWQhjl3CSTysW2LamRifPV8qtUVOSjHtvv5kdIk37CiLexuZrb+qYme3P8Aducp+yy1pPPxKHaawWcf0lrKu/8AdSlWHyZqrHCZzaXMdxHEXULIjorhc6wpVu8cHDL9jEjJ2Pu041xCdmNvcXcjMzMy26QNBHkn1ayzR6ML7OC2o4zitUtLlxNpvheX1+xW1GXgkO0PHJHtZV/k7iKvp7mbcMNSkMuSjNgZA3re9F/Eop7i/aJ8jMOpSCrB1R1YlDhh0VckdVI8KjJO0HE7Ic65F00SHMiyxW7Axj2yJLdcIwGSCxwSAPGt/j/DGgdJ4GQM0jSWtwdhrnkMr2lyR7UEpchHPssVHXSWz5ZSS2tp3+hMccU7R0elaHA+KpcwrMgZc5DIwwyOjFZI2HgysCp+Fb9UFgpSlAKUpQClKUApSlAKUpQClKUArDeQa43Q9GUqf2gR/nWalAfFlpxG5tGdY5Z7djtIqO8ZOnOAwBB2yevma83HGbiT27iZ/wBaRz/E19oPboTkopPmQM9MdfhUfcdmrN2V3tLZnT2WMSEr47bee9AfGRNbdlxWeH8lPNHjpokZf4GvsiDgtsiLGltAsanUqLGgVWPVgoGAffX5JwK2bVqtrc6/bzEh1Z/O23+dAfN3APTFxK3wHkW4QeEwy2Pc4w2fec10rgfp2spABcxTW7eJA5qfaMN/hroP+jFllD9DtvVghPUx90N1C93YHP31XeJeibhUok/FRG0m+uNmUoR4opJRfhpx7qAzL6U+EldX05MDzSQN+6Uyfsrjnpn9IMXEGjgte9bxHUZCukvIRjugjUFA28MknbYGrzN6A7Msum6ugg9oHlsx+DaQF+w1t2voL4cquGe5ct7LF1BT4YTBPxBHuoD5tpX03wP0K8Ot5BI3OnIOQsrKU26ZVVGr4HI91eO2HobtLyV545Ht5X3fSA0ZY9W0bEE+OCAfjmgOA9lu0s1jPHNEc6H18tiTGxKPHkqD10uwB6jJrvnA/Tbw6VAbgyW8n1lKNIuf0WQEkfEA+6qm34P0mdr+PHgTCQfs1/51+yfg+yYGm/QnxzCRj4HWc/dQF9b0wcI/9WT/AHM//bqE7RelHgtygjmM8qqwZdCSRsGAIyrBlYHDEdehIqEj/B97w1cQ7mO9iDDaseB5mMZr9b8Hwd7HED+j+L9N/H1u+3wp0DVT0hcCTIHD7qUf1xEoPykmb+FSEnp+hXAjsHKjYZlVMD3AIa0z+D6+NuILq8RyDjHx5n+Vev8Ay+nUP9YArnveowce71h3qW2+wH/CCzkfyaMe+48P/irV4x6a4p7Ka1FgY+ZC0S6ZFKJqQouBoGwzsPdWzefg/Nl+VfLp/mw8Rz7gzBtviB8qhV9A/Ec7zWeP7ST/ALVQDp3oc7ULfQ3RCFStzI+5B7lw7SJ0A3G6n4Z8a6DVH9FXYVuFwyrJIkksrhiUBACquFXfc7lj86vFAKUpQClKUApSlAKUpQClKUApSlAKUpQClKUApSlAKUpQClKUApSlAKUpQClKUApSlAKUpQClKUApSlAKUpQClKUApSl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027" name="Picture 3" descr="Image result for children mark maki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717"/>
            <a:ext cx="16859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2.gstatic.com/images?q=tbn:ANd9GcQIQLLcCs7NQ-PeUY_GgciSIt2yjtlIE1-jiOWEtbGiZ-Ymqwxw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95" y="362000"/>
            <a:ext cx="1512168" cy="191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9400" b="1" dirty="0" smtClean="0">
                <a:solidFill>
                  <a:srgbClr val="00B050"/>
                </a:solidFill>
              </a:rPr>
              <a:t>PHONICS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4800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dirty="0" smtClean="0">
                <a:solidFill>
                  <a:srgbClr val="7030A0"/>
                </a:solidFill>
              </a:rPr>
              <a:t>“Phonics refers to a method for teaching speakers of English to read and write their language. It involves connecting the sounds of spoken English with letters or groups of letters.”    </a:t>
            </a:r>
            <a:r>
              <a:rPr lang="en-GB" sz="1200" dirty="0" smtClean="0"/>
              <a:t>Literacy Trust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at St John’s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Taught daily and systematically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High priority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Use Letters and Sounds programme currently – </a:t>
            </a:r>
            <a:r>
              <a:rPr lang="en-GB" dirty="0" smtClean="0">
                <a:solidFill>
                  <a:srgbClr val="7030A0"/>
                </a:solidFill>
              </a:rPr>
              <a:t>Essential Letters and Sounds from Autumn 2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Explicitly taught from Reception – Year 2 (beyond?)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Phases 1-6 that all children progress through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Phase 1 supports children with listening and ‘tuning into/distinguishing sounds’  </a:t>
            </a:r>
            <a:r>
              <a:rPr lang="en-GB" dirty="0" smtClean="0">
                <a:solidFill>
                  <a:srgbClr val="7030A0"/>
                </a:solidFill>
              </a:rPr>
              <a:t>KEY on entry into school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Phonics teaches sounds as well as spelling patterns and tricky words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How we teach reading and writing for all children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Reading = access to rest of curriculum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‘Keep up’ not ‘catch up’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734" y="131428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4200" dirty="0" smtClean="0"/>
              <a:t>‘Tuning in’ to sounds</a:t>
            </a:r>
          </a:p>
          <a:p>
            <a:r>
              <a:rPr lang="en-GB" sz="4200" dirty="0" smtClean="0"/>
              <a:t>Listening for sounds</a:t>
            </a:r>
          </a:p>
          <a:p>
            <a:r>
              <a:rPr lang="en-GB" sz="4200" dirty="0" smtClean="0"/>
              <a:t>Sounds in the environment around us</a:t>
            </a:r>
          </a:p>
          <a:p>
            <a:r>
              <a:rPr lang="en-GB" sz="4200" dirty="0" smtClean="0"/>
              <a:t>Syllables and chunks of sounds</a:t>
            </a:r>
          </a:p>
          <a:p>
            <a:r>
              <a:rPr lang="en-GB" sz="4200" dirty="0" smtClean="0"/>
              <a:t>Onset and rime</a:t>
            </a:r>
          </a:p>
          <a:p>
            <a:r>
              <a:rPr lang="en-GB" sz="4200" dirty="0" smtClean="0"/>
              <a:t>Nursery rhymes and rhyming words</a:t>
            </a:r>
          </a:p>
          <a:p>
            <a:r>
              <a:rPr lang="en-GB" sz="4200" dirty="0" smtClean="0"/>
              <a:t>Alliteration</a:t>
            </a:r>
          </a:p>
          <a:p>
            <a:r>
              <a:rPr lang="en-GB" sz="4200" dirty="0" smtClean="0"/>
              <a:t>‘Break up’ and ‘push sounds together’ orally</a:t>
            </a:r>
          </a:p>
          <a:p>
            <a:pPr marL="0" indent="0">
              <a:buNone/>
            </a:pPr>
            <a:r>
              <a:rPr lang="en-GB" sz="4200" dirty="0" smtClean="0">
                <a:solidFill>
                  <a:srgbClr val="7030A0"/>
                </a:solidFill>
              </a:rPr>
              <a:t>LISTENING AND ATTENTION SKILLS</a:t>
            </a:r>
          </a:p>
          <a:p>
            <a:pPr algn="ctr">
              <a:buFont typeface="Arial" charset="0"/>
              <a:buNone/>
            </a:pPr>
            <a:endParaRPr lang="en-GB" dirty="0" smtClean="0"/>
          </a:p>
        </p:txBody>
      </p:sp>
      <p:pic>
        <p:nvPicPr>
          <p:cNvPr id="18435" name="Picture 2" descr="http://t3.gstatic.com/images?q=tbn:ANd9GcS4w1f4HgQovD-WvIgIGAJCPp9gJpkkVlNooTkbT-zmQdtEjxl-M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7069" y="619224"/>
            <a:ext cx="1307348" cy="98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t3.gstatic.com/images?q=tbn:ANd9GcQ8Lb5NWPe9h0lVaPKN-zqwf212E0YRv2estXi7AaP9PZmSLjPFBg"/>
          <p:cNvPicPr>
            <a:picLocks noChangeAspect="1" noChangeArrowheads="1"/>
          </p:cNvPicPr>
          <p:nvPr/>
        </p:nvPicPr>
        <p:blipFill>
          <a:blip r:embed="rId4"/>
          <a:srcRect b="11754"/>
          <a:stretch>
            <a:fillRect/>
          </a:stretch>
        </p:blipFill>
        <p:spPr bwMode="auto">
          <a:xfrm>
            <a:off x="7299323" y="5522080"/>
            <a:ext cx="1552929" cy="9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irc_mi" descr="http://www.cliparthut.com/clip-arts/50/listening-ears-clip-art-50464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00" y="3212976"/>
            <a:ext cx="1171834" cy="139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can I help in Phase 1?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967882"/>
          </a:xfrm>
        </p:spPr>
        <p:txBody>
          <a:bodyPr/>
          <a:lstStyle/>
          <a:p>
            <a:r>
              <a:rPr lang="en-GB" sz="2800" dirty="0" smtClean="0"/>
              <a:t>Singing </a:t>
            </a:r>
            <a:r>
              <a:rPr lang="en-GB" sz="2800" dirty="0" smtClean="0">
                <a:solidFill>
                  <a:srgbClr val="7030A0"/>
                </a:solidFill>
              </a:rPr>
              <a:t>nursery rhymes </a:t>
            </a:r>
            <a:r>
              <a:rPr lang="en-GB" sz="2800" dirty="0" smtClean="0"/>
              <a:t>and songs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Talking</a:t>
            </a:r>
            <a:r>
              <a:rPr lang="en-GB" sz="2800" dirty="0" smtClean="0"/>
              <a:t> to your child – making noises, changing your voice when reading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Hearing a sound </a:t>
            </a:r>
            <a:r>
              <a:rPr lang="en-GB" sz="2800" dirty="0" smtClean="0"/>
              <a:t>– What made that sound?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Talking about sounds </a:t>
            </a:r>
            <a:r>
              <a:rPr lang="en-GB" sz="2800" dirty="0" smtClean="0"/>
              <a:t>– What kind of sound is that?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Making noises </a:t>
            </a:r>
            <a:r>
              <a:rPr lang="en-GB" sz="2800" dirty="0" smtClean="0"/>
              <a:t>– using every day objects/voices/body to make noise!!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Reading daily </a:t>
            </a:r>
            <a:r>
              <a:rPr lang="en-GB" sz="2800" dirty="0" smtClean="0"/>
              <a:t>to and with children – Share books</a:t>
            </a:r>
          </a:p>
          <a:p>
            <a:r>
              <a:rPr lang="en-GB" sz="2800" dirty="0" smtClean="0"/>
              <a:t>Pointing out </a:t>
            </a:r>
            <a:r>
              <a:rPr lang="en-GB" sz="2800" dirty="0" smtClean="0">
                <a:solidFill>
                  <a:srgbClr val="7030A0"/>
                </a:solidFill>
              </a:rPr>
              <a:t>letters in the environment</a:t>
            </a:r>
            <a:r>
              <a:rPr lang="en-GB" sz="2800" dirty="0" smtClean="0"/>
              <a:t>/ child’s name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Silly sentences </a:t>
            </a:r>
            <a:r>
              <a:rPr lang="en-GB" sz="2800" dirty="0" smtClean="0"/>
              <a:t>and </a:t>
            </a:r>
            <a:r>
              <a:rPr lang="en-GB" sz="2800" dirty="0" smtClean="0">
                <a:solidFill>
                  <a:srgbClr val="7030A0"/>
                </a:solidFill>
              </a:rPr>
              <a:t>rhyming sentences</a:t>
            </a:r>
          </a:p>
          <a:p>
            <a:endParaRPr lang="en-GB" sz="2800" dirty="0" smtClean="0"/>
          </a:p>
        </p:txBody>
      </p:sp>
      <p:pic>
        <p:nvPicPr>
          <p:cNvPr id="2050" name="irc_mi" descr="http://www.primoclipart.com/files/preview/big/1039/Mother%20Reading%20Story%20To%20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36712"/>
            <a:ext cx="1008112" cy="9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says…..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7638"/>
            <a:ext cx="5040560" cy="5040560"/>
          </a:xfrm>
        </p:spPr>
      </p:pic>
    </p:spTree>
    <p:extLst>
      <p:ext uri="{BB962C8B-B14F-4D97-AF65-F5344CB8AC3E}">
        <p14:creationId xmlns:p14="http://schemas.microsoft.com/office/powerpoint/2010/main" val="24440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1173</Words>
  <Application>Microsoft Office PowerPoint</Application>
  <PresentationFormat>On-screen Show (4:3)</PresentationFormat>
  <Paragraphs>179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Learning to Read and Write in Reception Class</vt:lpstr>
      <vt:lpstr>Early Years Foundation Stage</vt:lpstr>
      <vt:lpstr>Reading</vt:lpstr>
      <vt:lpstr>Writing</vt:lpstr>
      <vt:lpstr>PowerPoint Presentation</vt:lpstr>
      <vt:lpstr>Phonics at St John’s</vt:lpstr>
      <vt:lpstr>Phase 1</vt:lpstr>
      <vt:lpstr>How can I help in Phase 1?</vt:lpstr>
      <vt:lpstr>Research says…..</vt:lpstr>
      <vt:lpstr>Phase 2</vt:lpstr>
      <vt:lpstr>No schwar-ing! </vt:lpstr>
      <vt:lpstr>PowerPoint Presentation</vt:lpstr>
      <vt:lpstr>        Phoneme  unit of sound what you hear/say    </vt:lpstr>
      <vt:lpstr>        Grapheme  letter shape what you write/see     </vt:lpstr>
      <vt:lpstr>        Segmenting  Breaking the word up into units of sound (not letters, groups of sound)  Sounding out  For writing    </vt:lpstr>
      <vt:lpstr>Blending</vt:lpstr>
      <vt:lpstr>Reading finger</vt:lpstr>
      <vt:lpstr>Tricky words</vt:lpstr>
      <vt:lpstr>How can I help in Phase 2?</vt:lpstr>
      <vt:lpstr>Phase 3 </vt:lpstr>
      <vt:lpstr>How can I help in Phase 3?</vt:lpstr>
      <vt:lpstr>Phase 4 </vt:lpstr>
      <vt:lpstr>Comprehension and Understanding</vt:lpstr>
      <vt:lpstr>Reading is not a chore!</vt:lpstr>
      <vt:lpstr>Resources for you to use at home</vt:lpstr>
      <vt:lpstr>Please, please, please…..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</dc:title>
  <dc:creator>Windows User</dc:creator>
  <cp:lastModifiedBy>Pamela Howell</cp:lastModifiedBy>
  <cp:revision>43</cp:revision>
  <dcterms:created xsi:type="dcterms:W3CDTF">2013-12-02T16:57:22Z</dcterms:created>
  <dcterms:modified xsi:type="dcterms:W3CDTF">2021-10-19T16:47:16Z</dcterms:modified>
</cp:coreProperties>
</file>