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920" autoAdjust="0"/>
    <p:restoredTop sz="94660"/>
  </p:normalViewPr>
  <p:slideViewPr>
    <p:cSldViewPr snapToGrid="0">
      <p:cViewPr>
        <p:scale>
          <a:sx n="110" d="100"/>
          <a:sy n="110" d="100"/>
        </p:scale>
        <p:origin x="62" y="-6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Mitchell (St John's)" userId="4b1bd749-7469-4ef3-ad2a-a8d141c4df98" providerId="ADAL" clId="{43FACF84-057F-4723-B894-62DF8E40557F}"/>
    <pc:docChg chg="modSld">
      <pc:chgData name="Sarah Mitchell (St John's)" userId="4b1bd749-7469-4ef3-ad2a-a8d141c4df98" providerId="ADAL" clId="{43FACF84-057F-4723-B894-62DF8E40557F}" dt="2026-04-09T18:53:02.133" v="35" actId="403"/>
      <pc:docMkLst>
        <pc:docMk/>
      </pc:docMkLst>
      <pc:sldChg chg="modSp mod">
        <pc:chgData name="Sarah Mitchell (St John's)" userId="4b1bd749-7469-4ef3-ad2a-a8d141c4df98" providerId="ADAL" clId="{43FACF84-057F-4723-B894-62DF8E40557F}" dt="2026-04-09T18:53:02.133" v="35" actId="403"/>
        <pc:sldMkLst>
          <pc:docMk/>
          <pc:sldMk cId="3058572710" sldId="257"/>
        </pc:sldMkLst>
        <pc:graphicFrameChg chg="modGraphic">
          <ac:chgData name="Sarah Mitchell (St John's)" userId="4b1bd749-7469-4ef3-ad2a-a8d141c4df98" providerId="ADAL" clId="{43FACF84-057F-4723-B894-62DF8E40557F}" dt="2026-04-09T18:53:02.133" v="35" actId="403"/>
          <ac:graphicFrameMkLst>
            <pc:docMk/>
            <pc:sldMk cId="3058572710" sldId="257"/>
            <ac:graphicFrameMk id="4" creationId="{17F40D30-6407-B0AE-BB1B-24B7B13B9194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BEDE52-CEC1-148D-69B4-F5933E2123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D59C37-7D82-7B56-11E1-FCAC7BA33A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F847F5-C9B6-3F8A-546A-9C616F180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0521B-C109-42FA-A619-20F5E9DA2815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12B6FB-717C-783C-00F9-EA814425C3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F8C900-96C5-3EE7-1972-2EA492B51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98437-8C5B-4CAD-8757-D6F9212268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72802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C56E0F0-A9A4-9259-2EA2-5184CA75B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B3365C-1B36-8492-162B-E1C23332D7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EED20F-B5FB-BD23-C819-F663B53453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A80521B-C109-42FA-A619-20F5E9DA2815}" type="datetimeFigureOut">
              <a:rPr lang="en-GB" smtClean="0"/>
              <a:t>09/04/2026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5B5A85-E8EA-1141-3420-9B4D1329D48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BFE2CD-69D9-0EA9-D5F1-020032F434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6598437-8C5B-4CAD-8757-D6F9212268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7584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7F40D30-6407-B0AE-BB1B-24B7B13B91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3417121"/>
              </p:ext>
            </p:extLst>
          </p:nvPr>
        </p:nvGraphicFramePr>
        <p:xfrm>
          <a:off x="762000" y="987425"/>
          <a:ext cx="10450288" cy="4424121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306286">
                  <a:extLst>
                    <a:ext uri="{9D8B030D-6E8A-4147-A177-3AD203B41FA5}">
                      <a16:colId xmlns:a16="http://schemas.microsoft.com/office/drawing/2014/main" val="2216450566"/>
                    </a:ext>
                  </a:extLst>
                </a:gridCol>
                <a:gridCol w="1306286">
                  <a:extLst>
                    <a:ext uri="{9D8B030D-6E8A-4147-A177-3AD203B41FA5}">
                      <a16:colId xmlns:a16="http://schemas.microsoft.com/office/drawing/2014/main" val="503674602"/>
                    </a:ext>
                  </a:extLst>
                </a:gridCol>
                <a:gridCol w="1306286">
                  <a:extLst>
                    <a:ext uri="{9D8B030D-6E8A-4147-A177-3AD203B41FA5}">
                      <a16:colId xmlns:a16="http://schemas.microsoft.com/office/drawing/2014/main" val="2907919726"/>
                    </a:ext>
                  </a:extLst>
                </a:gridCol>
                <a:gridCol w="1306286">
                  <a:extLst>
                    <a:ext uri="{9D8B030D-6E8A-4147-A177-3AD203B41FA5}">
                      <a16:colId xmlns:a16="http://schemas.microsoft.com/office/drawing/2014/main" val="3708728074"/>
                    </a:ext>
                  </a:extLst>
                </a:gridCol>
                <a:gridCol w="1306286">
                  <a:extLst>
                    <a:ext uri="{9D8B030D-6E8A-4147-A177-3AD203B41FA5}">
                      <a16:colId xmlns:a16="http://schemas.microsoft.com/office/drawing/2014/main" val="3915367776"/>
                    </a:ext>
                  </a:extLst>
                </a:gridCol>
                <a:gridCol w="1306286">
                  <a:extLst>
                    <a:ext uri="{9D8B030D-6E8A-4147-A177-3AD203B41FA5}">
                      <a16:colId xmlns:a16="http://schemas.microsoft.com/office/drawing/2014/main" val="3437785914"/>
                    </a:ext>
                  </a:extLst>
                </a:gridCol>
                <a:gridCol w="1306286">
                  <a:extLst>
                    <a:ext uri="{9D8B030D-6E8A-4147-A177-3AD203B41FA5}">
                      <a16:colId xmlns:a16="http://schemas.microsoft.com/office/drawing/2014/main" val="498002833"/>
                    </a:ext>
                  </a:extLst>
                </a:gridCol>
                <a:gridCol w="1306286">
                  <a:extLst>
                    <a:ext uri="{9D8B030D-6E8A-4147-A177-3AD203B41FA5}">
                      <a16:colId xmlns:a16="http://schemas.microsoft.com/office/drawing/2014/main" val="3268672373"/>
                    </a:ext>
                  </a:extLst>
                </a:gridCol>
              </a:tblGrid>
              <a:tr h="207194">
                <a:tc rowSpan="2"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800" b="1" dirty="0"/>
                        <a:t>Value / Badge</a:t>
                      </a:r>
                    </a:p>
                  </a:txBody>
                  <a:tcPr marL="22546" marR="22546" marT="11273" marB="11273" anchor="ctr"/>
                </a:tc>
                <a:tc gridSpan="7"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b="1" dirty="0"/>
                        <a:t>Suggested order of activities </a:t>
                      </a:r>
                      <a:endParaRPr lang="en-GB" sz="800" b="1" dirty="0"/>
                    </a:p>
                  </a:txBody>
                  <a:tcPr marL="22546" marR="22546" marT="11273" marB="11273" anchor="ctr"/>
                </a:tc>
                <a:tc hMerge="1"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dirty="0"/>
                    </a:p>
                  </a:txBody>
                  <a:tcPr marL="22546" marR="22546" marT="11273" marB="11273" anchor="ctr"/>
                </a:tc>
                <a:tc hMerge="1"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dirty="0"/>
                    </a:p>
                  </a:txBody>
                  <a:tcPr marL="22546" marR="22546" marT="11273" marB="11273" anchor="ctr"/>
                </a:tc>
                <a:tc hMerge="1"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dirty="0"/>
                    </a:p>
                  </a:txBody>
                  <a:tcPr marL="22546" marR="22546" marT="11273" marB="11273" anchor="ctr"/>
                </a:tc>
                <a:tc hMerge="1"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dirty="0"/>
                    </a:p>
                  </a:txBody>
                  <a:tcPr marL="22546" marR="22546" marT="11273" marB="11273" anchor="ctr"/>
                </a:tc>
                <a:tc hMerge="1"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dirty="0"/>
                    </a:p>
                  </a:txBody>
                  <a:tcPr marL="22546" marR="22546" marT="11273" marB="11273" anchor="ctr"/>
                </a:tc>
                <a:tc hMerge="1">
                  <a:txBody>
                    <a:bodyPr/>
                    <a:lstStyle/>
                    <a:p>
                      <a:pPr>
                        <a:buNone/>
                      </a:pPr>
                      <a:endParaRPr lang="en-GB" sz="800" b="1" dirty="0"/>
                    </a:p>
                  </a:txBody>
                  <a:tcPr marL="22546" marR="22546" marT="11273" marB="11273" anchor="ctr"/>
                </a:tc>
                <a:extLst>
                  <a:ext uri="{0D108BD9-81ED-4DB2-BD59-A6C34878D82A}">
                    <a16:rowId xmlns:a16="http://schemas.microsoft.com/office/drawing/2014/main" val="3631988436"/>
                  </a:ext>
                </a:extLst>
              </a:tr>
              <a:tr h="157821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800" b="1" dirty="0"/>
                        <a:t>1</a:t>
                      </a: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800" b="1" dirty="0"/>
                        <a:t>2</a:t>
                      </a: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800" b="1" dirty="0"/>
                        <a:t>3</a:t>
                      </a: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800" b="1" dirty="0"/>
                        <a:t>4</a:t>
                      </a: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800" b="1" dirty="0"/>
                        <a:t>5</a:t>
                      </a: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800" b="1" dirty="0"/>
                        <a:t>6</a:t>
                      </a: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800" b="1" dirty="0"/>
                        <a:t>7</a:t>
                      </a:r>
                    </a:p>
                  </a:txBody>
                  <a:tcPr marL="22546" marR="22546" marT="11273" marB="11273" anchor="ctr"/>
                </a:tc>
                <a:extLst>
                  <a:ext uri="{0D108BD9-81ED-4DB2-BD59-A6C34878D82A}">
                    <a16:rowId xmlns:a16="http://schemas.microsoft.com/office/drawing/2014/main" val="2605659245"/>
                  </a:ext>
                </a:extLst>
              </a:tr>
              <a:tr h="63128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b="1" dirty="0"/>
                        <a:t>Ambition</a:t>
                      </a:r>
                      <a:br>
                        <a:rPr lang="en-GB" sz="1200" b="1" dirty="0"/>
                      </a:br>
                      <a:endParaRPr lang="en-GB" sz="1200" dirty="0"/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dirty="0"/>
                        <a:t>Choose and enjoy 5 new books from the class library or at home; talk about your </a:t>
                      </a:r>
                      <a:r>
                        <a:rPr lang="en-US" sz="800" dirty="0" err="1"/>
                        <a:t>favourite</a:t>
                      </a:r>
                      <a:r>
                        <a:rPr lang="en-US" sz="800" dirty="0"/>
                        <a:t>.</a:t>
                      </a: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</a:rPr>
                        <a:t>Be </a:t>
                      </a:r>
                      <a:r>
                        <a:rPr lang="en-US" sz="800" dirty="0" err="1">
                          <a:solidFill>
                            <a:schemeClr val="tx1"/>
                          </a:solidFill>
                        </a:rPr>
                        <a:t>recognised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</a:rPr>
                        <a:t> for upholding our school values by an adult in the wider school community. </a:t>
                      </a: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</a:rPr>
                        <a:t>Learn a poem.</a:t>
                      </a: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</a:rPr>
                        <a:t>Complete the Library Reading Challenge.</a:t>
                      </a:r>
                      <a:endParaRPr lang="en-US" sz="800" dirty="0">
                        <a:solidFill>
                          <a:srgbClr val="EE0000"/>
                        </a:solidFill>
                      </a:endParaRP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</a:rPr>
                        <a:t>Take on a small leadership role (school council/well being leader </a:t>
                      </a:r>
                      <a:r>
                        <a:rPr lang="en-US" sz="800" dirty="0" err="1">
                          <a:solidFill>
                            <a:schemeClr val="tx1"/>
                          </a:solidFill>
                        </a:rPr>
                        <a:t>etc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Master all of your Times Tables.</a:t>
                      </a: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</a:rPr>
                        <a:t>Plan and deliver an assembly or project benefiting the school.</a:t>
                      </a:r>
                    </a:p>
                  </a:txBody>
                  <a:tcPr marL="22546" marR="22546" marT="11273" marB="11273" anchor="ctr"/>
                </a:tc>
                <a:extLst>
                  <a:ext uri="{0D108BD9-81ED-4DB2-BD59-A6C34878D82A}">
                    <a16:rowId xmlns:a16="http://schemas.microsoft.com/office/drawing/2014/main" val="454252831"/>
                  </a:ext>
                </a:extLst>
              </a:tr>
              <a:tr h="63128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b="1" dirty="0"/>
                        <a:t>Curiosity</a:t>
                      </a:r>
                      <a:br>
                        <a:rPr lang="en-GB" sz="1200" b="1" dirty="0"/>
                      </a:br>
                      <a:endParaRPr lang="en-GB" sz="12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</a:rPr>
                        <a:t>Explore a new place or experience with your family or school and talk about it.</a:t>
                      </a: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</a:rPr>
                        <a:t>Visit a local park/museum with family; draw/write about it.</a:t>
                      </a: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</a:rPr>
                        <a:t>Learn 5 words in another language and teach a friend.</a:t>
                      </a: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</a:rPr>
                        <a:t>Visit a major UK city or non-UK county and write a summary of your visit. </a:t>
                      </a: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</a:rPr>
                        <a:t>Visit a place of worship or historic site and share findings.</a:t>
                      </a:r>
                    </a:p>
                    <a:p>
                      <a:pPr>
                        <a:buNone/>
                      </a:pPr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dirty="0"/>
                        <a:t>Learn a song in another language. </a:t>
                      </a: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</a:rPr>
                        <a:t>Attend a residential or </a:t>
                      </a:r>
                      <a:r>
                        <a:rPr lang="en-US" sz="800" dirty="0" err="1">
                          <a:solidFill>
                            <a:schemeClr val="tx1"/>
                          </a:solidFill>
                        </a:rPr>
                        <a:t>organise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</a:rPr>
                        <a:t> a visit for your peers.</a:t>
                      </a:r>
                    </a:p>
                  </a:txBody>
                  <a:tcPr marL="22546" marR="22546" marT="11273" marB="11273" anchor="ctr"/>
                </a:tc>
                <a:extLst>
                  <a:ext uri="{0D108BD9-81ED-4DB2-BD59-A6C34878D82A}">
                    <a16:rowId xmlns:a16="http://schemas.microsoft.com/office/drawing/2014/main" val="2958620610"/>
                  </a:ext>
                </a:extLst>
              </a:tr>
              <a:tr h="83419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b="1" dirty="0"/>
                        <a:t>Community</a:t>
                      </a:r>
                    </a:p>
                    <a:p>
                      <a:pPr>
                        <a:buNone/>
                      </a:pPr>
                      <a:endParaRPr lang="en-GB" sz="12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</a:rPr>
                        <a:t>Help to care for your classroom or outdoor area (watering plants, tidying, litter) or help at home.</a:t>
                      </a: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</a:rPr>
                        <a:t>Help your family with a small community action (donation to the Food Bank, visiting care home).</a:t>
                      </a:r>
                    </a:p>
                    <a:p>
                      <a:pPr>
                        <a:buNone/>
                      </a:pPr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</a:rPr>
                        <a:t>Join a school event improving the local area (planting, clean-up).</a:t>
                      </a:r>
                    </a:p>
                    <a:p>
                      <a:pPr>
                        <a:buNone/>
                      </a:pPr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</a:rPr>
                        <a:t>Take part in a community event. </a:t>
                      </a: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</a:rPr>
                        <a:t>Plan a mini fundraiser or event for charity.</a:t>
                      </a: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</a:rPr>
                        <a:t>Lead/</a:t>
                      </a:r>
                      <a:r>
                        <a:rPr lang="en-US" sz="800" dirty="0" err="1">
                          <a:solidFill>
                            <a:schemeClr val="tx1"/>
                          </a:solidFill>
                        </a:rPr>
                        <a:t>organise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</a:rPr>
                        <a:t> a school-community event (sport, environment).</a:t>
                      </a: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</a:rPr>
                        <a:t>Contribute to a regional initiative or leave a “legacy” (mentoring younger pupils).</a:t>
                      </a:r>
                    </a:p>
                  </a:txBody>
                  <a:tcPr marL="22546" marR="22546" marT="11273" marB="11273" anchor="ctr"/>
                </a:tc>
                <a:extLst>
                  <a:ext uri="{0D108BD9-81ED-4DB2-BD59-A6C34878D82A}">
                    <a16:rowId xmlns:a16="http://schemas.microsoft.com/office/drawing/2014/main" val="1095149922"/>
                  </a:ext>
                </a:extLst>
              </a:tr>
              <a:tr h="56364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b="1" dirty="0"/>
                        <a:t>Wellbeing</a:t>
                      </a:r>
                    </a:p>
                    <a:p>
                      <a:pPr>
                        <a:buNone/>
                      </a:pPr>
                      <a:endParaRPr lang="en-GB" sz="1200" b="1" dirty="0"/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</a:rPr>
                        <a:t>Try a new life skill (putting on coat, tying bow, helping make snack).</a:t>
                      </a: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>
                          <a:solidFill>
                            <a:schemeClr val="tx1"/>
                          </a:solidFill>
                        </a:rPr>
                        <a:t>Learn a life skill (ride a bike, tie laces, tell the time).</a:t>
                      </a:r>
                    </a:p>
                    <a:p>
                      <a:pPr>
                        <a:buNone/>
                      </a:pPr>
                      <a:endParaRPr lang="en-US" sz="800" b="0" dirty="0">
                        <a:solidFill>
                          <a:schemeClr val="tx1"/>
                        </a:solidFill>
                      </a:endParaRP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>
                          <a:solidFill>
                            <a:schemeClr val="tx1"/>
                          </a:solidFill>
                        </a:rPr>
                        <a:t>Attend one school club for a term.</a:t>
                      </a:r>
                    </a:p>
                    <a:p>
                      <a:pPr>
                        <a:buNone/>
                      </a:pPr>
                      <a:endParaRPr lang="en-US" sz="800" b="0" dirty="0">
                        <a:solidFill>
                          <a:schemeClr val="tx1"/>
                        </a:solidFill>
                      </a:endParaRP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>
                          <a:solidFill>
                            <a:schemeClr val="tx1"/>
                          </a:solidFill>
                        </a:rPr>
                        <a:t>Take up a new hobby (Learning an instrument, knitting </a:t>
                      </a:r>
                      <a:r>
                        <a:rPr lang="en-US" sz="800" b="0" dirty="0" err="1">
                          <a:solidFill>
                            <a:schemeClr val="tx1"/>
                          </a:solidFill>
                        </a:rPr>
                        <a:t>etc</a:t>
                      </a:r>
                      <a:r>
                        <a:rPr lang="en-US" sz="800" b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buNone/>
                      </a:pPr>
                      <a:endParaRPr lang="en-US" sz="800" b="0" dirty="0"/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</a:rPr>
                        <a:t>Learn an advanced life skill (first aid, cooking a full meal).</a:t>
                      </a:r>
                    </a:p>
                    <a:p>
                      <a:pPr>
                        <a:buNone/>
                      </a:pPr>
                      <a:endParaRPr lang="en-US" sz="800" dirty="0">
                        <a:solidFill>
                          <a:srgbClr val="FF0000"/>
                        </a:solidFill>
                      </a:endParaRP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</a:rPr>
                        <a:t>Represent the class or year group at a school sports or arts event.</a:t>
                      </a:r>
                    </a:p>
                    <a:p>
                      <a:pPr>
                        <a:buNone/>
                      </a:pPr>
                      <a:endParaRPr lang="en-US" sz="800" dirty="0">
                        <a:solidFill>
                          <a:srgbClr val="FF0000"/>
                        </a:solidFill>
                      </a:endParaRP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</a:rPr>
                        <a:t>Keep a journal for two school holidays. </a:t>
                      </a:r>
                    </a:p>
                  </a:txBody>
                  <a:tcPr marL="22546" marR="22546" marT="11273" marB="11273" anchor="ctr"/>
                </a:tc>
                <a:extLst>
                  <a:ext uri="{0D108BD9-81ED-4DB2-BD59-A6C34878D82A}">
                    <a16:rowId xmlns:a16="http://schemas.microsoft.com/office/drawing/2014/main" val="4201159885"/>
                  </a:ext>
                </a:extLst>
              </a:tr>
              <a:tr h="56364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b="1" dirty="0"/>
                        <a:t>Creativity</a:t>
                      </a:r>
                    </a:p>
                    <a:p>
                      <a:pPr>
                        <a:buNone/>
                      </a:pPr>
                      <a:endParaRPr lang="en-GB" sz="1200" b="1" dirty="0"/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b="0" dirty="0">
                          <a:solidFill>
                            <a:schemeClr val="tx1"/>
                          </a:solidFill>
                        </a:rPr>
                        <a:t>Show a talent or make something at school or at home (painting, building, singing) and share with your class.</a:t>
                      </a: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b="0" dirty="0">
                          <a:solidFill>
                            <a:schemeClr val="tx1"/>
                          </a:solidFill>
                        </a:rPr>
                        <a:t>Take part in a school performance (e.g. Nativity)</a:t>
                      </a: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b="0" dirty="0"/>
                        <a:t>Design and cook a simple snack with your family.</a:t>
                      </a:r>
                    </a:p>
                    <a:p>
                      <a:pPr>
                        <a:buNone/>
                      </a:pPr>
                      <a:endParaRPr lang="en-US" sz="800" b="0" dirty="0"/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b="0" dirty="0">
                          <a:solidFill>
                            <a:schemeClr val="tx1"/>
                          </a:solidFill>
                        </a:rPr>
                        <a:t>Perform a talent or display work at a school event.</a:t>
                      </a: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</a:rPr>
                        <a:t>Help run a lunchtime club.</a:t>
                      </a: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dirty="0"/>
                        <a:t>Work with a small group to innovate a product or idea.</a:t>
                      </a: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</a:rPr>
                        <a:t>Write and present a business venture to receive a £5 investment (proceeds go to charity/an event within school). </a:t>
                      </a:r>
                    </a:p>
                  </a:txBody>
                  <a:tcPr marL="22546" marR="22546" marT="11273" marB="11273" anchor="ctr"/>
                </a:tc>
                <a:extLst>
                  <a:ext uri="{0D108BD9-81ED-4DB2-BD59-A6C34878D82A}">
                    <a16:rowId xmlns:a16="http://schemas.microsoft.com/office/drawing/2014/main" val="1510395997"/>
                  </a:ext>
                </a:extLst>
              </a:tr>
              <a:tr h="76655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Pride</a:t>
                      </a:r>
                      <a:br>
                        <a:rPr lang="en-GB" sz="1200" b="1" dirty="0"/>
                      </a:br>
                      <a:br>
                        <a:rPr lang="en-GB" sz="1200" b="1" dirty="0"/>
                      </a:br>
                      <a:endParaRPr lang="en-GB" sz="1200" dirty="0"/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</a:rPr>
                        <a:t>Create an ‘all about me’ box and present to the class. </a:t>
                      </a:r>
                    </a:p>
                    <a:p>
                      <a:pPr>
                        <a:buNone/>
                      </a:pPr>
                      <a:endParaRPr lang="en-US" sz="800" dirty="0">
                        <a:solidFill>
                          <a:srgbClr val="00B050"/>
                        </a:solidFill>
                      </a:endParaRP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/>
                        <a:t>Keep a simple journal reflecting on achievements.</a:t>
                      </a:r>
                    </a:p>
                    <a:p>
                      <a:pPr>
                        <a:buNone/>
                      </a:pPr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dirty="0"/>
                        <a:t>Earn an award outside of school. </a:t>
                      </a: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/>
                        <a:t>Earn a Blue Peter Badge.</a:t>
                      </a:r>
                    </a:p>
                    <a:p>
                      <a:pPr>
                        <a:buNone/>
                      </a:pPr>
                      <a:endParaRPr lang="en-US" sz="800" dirty="0"/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dirty="0"/>
                        <a:t>Engage respectfully in a class debate.</a:t>
                      </a:r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</a:rPr>
                        <a:t>Contribute towards a significant school event (Harvest, Easter, Leavers’ Service).</a:t>
                      </a:r>
                    </a:p>
                    <a:p>
                      <a:pPr>
                        <a:buNone/>
                      </a:pPr>
                      <a:endParaRPr lang="en-US" sz="800" dirty="0"/>
                    </a:p>
                  </a:txBody>
                  <a:tcPr marL="22546" marR="22546" marT="11273" marB="1127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800" dirty="0"/>
                        <a:t>Stand up for something you believe in; present your reflections to the school community.</a:t>
                      </a:r>
                    </a:p>
                  </a:txBody>
                  <a:tcPr marL="22546" marR="22546" marT="11273" marB="11273" anchor="ctr"/>
                </a:tc>
                <a:extLst>
                  <a:ext uri="{0D108BD9-81ED-4DB2-BD59-A6C34878D82A}">
                    <a16:rowId xmlns:a16="http://schemas.microsoft.com/office/drawing/2014/main" val="15212262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85727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2170</TotalTime>
  <Words>549</Words>
  <Application>Microsoft Office PowerPoint</Application>
  <PresentationFormat>Widescreen</PresentationFormat>
  <Paragraphs>57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Jake Parsons (Primrose Hill)</dc:creator>
  <cp:lastModifiedBy>Sarah Mitchell (St John's)</cp:lastModifiedBy>
  <cp:revision>8</cp:revision>
  <cp:lastPrinted>2025-10-01T14:29:19Z</cp:lastPrinted>
  <dcterms:created xsi:type="dcterms:W3CDTF">2025-09-25T15:08:41Z</dcterms:created>
  <dcterms:modified xsi:type="dcterms:W3CDTF">2026-04-09T18:53:09Z</dcterms:modified>
</cp:coreProperties>
</file>